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dd1dada7e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dd1dada7e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dd1dada7e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dd1dada7e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f20e21c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0f20e21c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dd1dada7e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dd1dada7e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l"/>
              <a:t>Na tej grafiki se vidi, da vsi odprti sistemi izgubljajo vrednost v primerjavi z zaprtim sistemom, kot da bi ta srkal vase njihovo energijo. Gre za proces demonetizacije sredstev, katera so zaradi inflatornega fiat sistema začela dobivati t.i. monetarni premium, oziroma dodatno vrednost, katero imajo zaradi tega, ker ljudje v njih hranijo vrednost. To je glavna funkcija denarja. Ko ta ne funkcionira, ljudje začnejo to funkcijo iskati pri ostalih dobrinah, s tem pa jih monetizirajo.</a:t>
            </a:r>
            <a:endParaRPr/>
          </a:p>
          <a:p>
            <a:pPr indent="0" lvl="0" marL="0" rtl="0" algn="l">
              <a:spcBef>
                <a:spcPts val="0"/>
              </a:spcBef>
              <a:spcAft>
                <a:spcPts val="0"/>
              </a:spcAft>
              <a:buNone/>
            </a:pPr>
            <a:r>
              <a:rPr lang="sl"/>
              <a:t>Ko planetarni sistem zadanemo z energijo, tega poškodujemo, medtem ko črna luknja energijo posrka vase in jo zadrži, pri tem pa se poveča. To je razlika med odprtimi in zaprtimi sistemi. Ko sredstvom naraste vrednost, ljudje najdejo načine da jih proizvedejo več. Ko Bitcoinu naraste vrednost, se okrepi, njegove količine pa ne moremo povečati. Vsa energija, ki jo zato porabimo, okrepi njegovo varnost.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0c5a28565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0c5a28565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dd1dada7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dd1dada7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dd1dada7e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dd1dada7e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dd1dada7e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dd1dada7e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120f35a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120f35a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sl"/>
              <a:t>CBDC</a:t>
            </a:r>
            <a:r>
              <a:rPr lang="sl"/>
              <a:t>: neomejena ponudba, centralizirani, zastarela monetarna politika, zaprti in zahtevajo dovoljenje za uporabo, nevarnost zasega denarja, poseg v zasebnost, omogočajo cenzuro</a:t>
            </a:r>
            <a:endParaRPr/>
          </a:p>
          <a:p>
            <a:pPr indent="0" lvl="0" marL="0" rtl="0" algn="l">
              <a:spcBef>
                <a:spcPts val="0"/>
              </a:spcBef>
              <a:spcAft>
                <a:spcPts val="0"/>
              </a:spcAft>
              <a:buNone/>
            </a:pPr>
            <a:r>
              <a:rPr b="1" lang="sl"/>
              <a:t>Bitcoin</a:t>
            </a:r>
            <a:r>
              <a:rPr lang="sl"/>
              <a:t>: strogo omejena ponudba, decentraliziran, jasna monetarna politika, odprt in ne zahteva dovoljenja za uporabo, nezasegljiv, upošteva zasebnost, odporen na cenzuro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120f35aa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120f35aa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0c5a2856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0c5a2856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0c5a28565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0c5a28565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0e6d7ad0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0e6d7ad0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0c5a28565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0c5a28565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l"/>
              <a:t>Od 10 držav, ki so jih zagnale, jih je 7 članic projekta Vzhodne Karibske centralne banke</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0c5a28565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0c5a28565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l"/>
              <a:t>To so večinoma zgolj prednosti za politike in centralne bankirje, katerim omogočajo lažje upravljanje monetarne politike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0c5a28565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0c5a28565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l"/>
              <a:t>In Time: odlična ponazoritev pojma časovna preferenca in problematike CBDCjev. Zelo dobro prikazuje zakaj je čas najpomembnejša valuta in zakaj denar predstavlja čas. Ko nam nekdo krade denar bodisi skozi inflacijo oziroma obdavčitev, nam s tem krade čas, ki bi ga nam denar lahko kupil. To je Hayek opisal kot pot v suženjstvo. </a:t>
            </a:r>
            <a:endParaRPr/>
          </a:p>
          <a:p>
            <a:pPr indent="0" lvl="0" marL="0" rtl="0" algn="l">
              <a:spcBef>
                <a:spcPts val="0"/>
              </a:spcBef>
              <a:spcAft>
                <a:spcPts val="0"/>
              </a:spcAft>
              <a:buNone/>
            </a:pPr>
            <a:r>
              <a:rPr lang="sl"/>
              <a:t>V filmu ljudje z veliko časa hodijo počasi, medtem ko ostali tečejo in živijo impulzivno.</a:t>
            </a:r>
            <a:endParaRPr/>
          </a:p>
          <a:p>
            <a:pPr indent="0" lvl="0" marL="0" rtl="0" algn="l">
              <a:spcBef>
                <a:spcPts val="0"/>
              </a:spcBef>
              <a:spcAft>
                <a:spcPts val="0"/>
              </a:spcAft>
              <a:buNone/>
            </a:pPr>
            <a:r>
              <a:rPr lang="sl"/>
              <a:t>S tem, ko je čas postal denar, je nastal kastni sistem, ki preprečuje revnim, da bi se povzpeli navzgor. Ljudje delajo zgolj za preživetje, ostanek plače pa jim poberejo oblasti.</a:t>
            </a:r>
            <a:endParaRPr/>
          </a:p>
          <a:p>
            <a:pPr indent="0" lvl="0" marL="0" rtl="0" algn="l">
              <a:spcBef>
                <a:spcPts val="0"/>
              </a:spcBef>
              <a:spcAft>
                <a:spcPts val="0"/>
              </a:spcAft>
              <a:buNone/>
            </a:pPr>
            <a:r>
              <a:rPr lang="sl"/>
              <a:t>quote: “zato, da je nekaj ljudi lahko nesmrtnih, jih mora veliko umreti”.</a:t>
            </a:r>
            <a:endParaRPr/>
          </a:p>
          <a:p>
            <a:pPr indent="0" lvl="0" marL="0" rtl="0" algn="l">
              <a:spcBef>
                <a:spcPts val="0"/>
              </a:spcBef>
              <a:spcAft>
                <a:spcPts val="0"/>
              </a:spcAft>
              <a:buNone/>
            </a:pPr>
            <a:r>
              <a:rPr lang="sl"/>
              <a:t>Saylor: pot v suženjstvo je, ko moramo delati eksponentno več, da zaslužimo denar, ki eksponentno izgublja svojo vrednost.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0f20e21cf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0f20e21cf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l"/>
              <a:t>Popravni mehanizem fiatnega sistema deluje na podlagi poslovnih ciklov. CB zniza OM &gt; Denar postane cenejši &gt; posojila narastejo &gt; ljudje denar investirajo v slabe naložbe &gt; tržni mehurčki &gt; zlom ponudbe fiatnega kredita &gt; uravnava ponudbe denarja znotraj meja HI.</a:t>
            </a:r>
            <a:endParaRPr/>
          </a:p>
          <a:p>
            <a:pPr indent="0" lvl="0" marL="0" rtl="0" algn="l">
              <a:spcBef>
                <a:spcPts val="0"/>
              </a:spcBef>
              <a:spcAft>
                <a:spcPts val="0"/>
              </a:spcAft>
              <a:buNone/>
            </a:pPr>
            <a:r>
              <a:rPr lang="sl"/>
              <a:t>Ponudba fiat denarja se zniža s povrnitvijo dolga oziroma odpisom neodplačanih kreditov</a:t>
            </a:r>
            <a:endParaRPr/>
          </a:p>
          <a:p>
            <a:pPr indent="0" lvl="0" marL="0" rtl="0" algn="l">
              <a:spcBef>
                <a:spcPts val="0"/>
              </a:spcBef>
              <a:spcAft>
                <a:spcPts val="0"/>
              </a:spcAft>
              <a:buNone/>
            </a:pPr>
            <a:r>
              <a:rPr lang="sl"/>
              <a:t>Podobno difficulty adj. v BTC, ki na vsakih 2016 blokov prilagodi težavnost glede na povprečen čas blokov zadnjih 14 dni tako, da bloki nastajajo na 10 minut</a:t>
            </a:r>
            <a:endParaRPr/>
          </a:p>
          <a:p>
            <a:pPr indent="0" lvl="0" marL="0" rtl="0" algn="l">
              <a:spcBef>
                <a:spcPts val="0"/>
              </a:spcBef>
              <a:spcAft>
                <a:spcPts val="0"/>
              </a:spcAft>
              <a:buNone/>
            </a:pPr>
            <a:r>
              <a:rPr lang="sl"/>
              <a:t>2008 &gt; QE onemogoča zlom ponudbe denarja</a:t>
            </a:r>
            <a:endParaRPr/>
          </a:p>
          <a:p>
            <a:pPr indent="0" lvl="0" marL="0" rtl="0" algn="l">
              <a:spcBef>
                <a:spcPts val="0"/>
              </a:spcBef>
              <a:spcAft>
                <a:spcPts val="0"/>
              </a:spcAft>
              <a:buNone/>
            </a:pPr>
            <a:r>
              <a:rPr lang="sl"/>
              <a:t>CBDC centralizirajo izdajo posojil in omogočajo obsežnejše QE</a:t>
            </a:r>
            <a:endParaRPr/>
          </a:p>
          <a:p>
            <a:pPr indent="0" lvl="0" marL="0" rtl="0" algn="l">
              <a:spcBef>
                <a:spcPts val="0"/>
              </a:spcBef>
              <a:spcAft>
                <a:spcPts val="0"/>
              </a:spcAft>
              <a:buNone/>
            </a:pPr>
            <a:r>
              <a:rPr lang="sl"/>
              <a:t>UTD je socialna za vse državljane, ki so plačani za nedelo.</a:t>
            </a:r>
            <a:endParaRPr/>
          </a:p>
          <a:p>
            <a:pPr indent="0" lvl="0" marL="0" rtl="0" algn="l">
              <a:spcBef>
                <a:spcPts val="0"/>
              </a:spcBef>
              <a:spcAft>
                <a:spcPts val="0"/>
              </a:spcAft>
              <a:buNone/>
            </a:pPr>
            <a:r>
              <a:rPr lang="sl"/>
              <a:t>S tem izgine varovalka, ki bi preprečevala nenehno rast cen kar poveča nevarnost HI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0c5a28565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0c5a28565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s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ergigi.com/2021/01/14/bitcoin-is-time/" TargetMode="External"/><Relationship Id="rId4" Type="http://schemas.openxmlformats.org/officeDocument/2006/relationships/hyperlink" Target="https://dergigi.com/2021/01/14/bitcoin-is-time/" TargetMode="External"/><Relationship Id="rId5"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twitter.com/luke_broyles?s=20" TargetMode="External"/><Relationship Id="rId4" Type="http://schemas.openxmlformats.org/officeDocument/2006/relationships/hyperlink" Target="https://twitter.com/btc/status/1585752227213627392?s=20&amp;t=sZMmz-x5oqIZm5_X-Hw5aA" TargetMode="External"/><Relationship Id="rId5"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2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27.jpg"/><Relationship Id="rId5"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24.png"/><Relationship Id="rId6"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155500" y="0"/>
            <a:ext cx="4833000" cy="840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sl"/>
              <a:t>CBDC vs. BTC</a:t>
            </a:r>
            <a:endParaRPr b="1"/>
          </a:p>
        </p:txBody>
      </p:sp>
      <p:sp>
        <p:nvSpPr>
          <p:cNvPr id="55" name="Google Shape;55;p13"/>
          <p:cNvSpPr txBox="1"/>
          <p:nvPr>
            <p:ph idx="1" type="subTitle"/>
          </p:nvPr>
        </p:nvSpPr>
        <p:spPr>
          <a:xfrm>
            <a:off x="311700" y="4404425"/>
            <a:ext cx="8520600" cy="651600"/>
          </a:xfrm>
          <a:prstGeom prst="rect">
            <a:avLst/>
          </a:prstGeom>
        </p:spPr>
        <p:txBody>
          <a:bodyPr anchorCtr="0" anchor="t" bIns="91425" lIns="91425" spcFirstLastPara="1" rIns="91425" wrap="square" tIns="91425">
            <a:normAutofit fontScale="40000" lnSpcReduction="10000"/>
          </a:bodyPr>
          <a:lstStyle/>
          <a:p>
            <a:pPr indent="0" lvl="0" marL="0" rtl="0" algn="ctr">
              <a:spcBef>
                <a:spcPts val="0"/>
              </a:spcBef>
              <a:spcAft>
                <a:spcPts val="0"/>
              </a:spcAft>
              <a:buNone/>
            </a:pPr>
            <a:r>
              <a:rPr lang="sl">
                <a:solidFill>
                  <a:schemeClr val="dk1"/>
                </a:solidFill>
              </a:rPr>
              <a:t>Bitcoin Ljubljana Meetup XVII</a:t>
            </a:r>
            <a:endParaRPr>
              <a:solidFill>
                <a:schemeClr val="dk1"/>
              </a:solidFill>
            </a:endParaRPr>
          </a:p>
          <a:p>
            <a:pPr indent="0" lvl="0" marL="0" rtl="0" algn="ctr">
              <a:spcBef>
                <a:spcPts val="0"/>
              </a:spcBef>
              <a:spcAft>
                <a:spcPts val="0"/>
              </a:spcAft>
              <a:buNone/>
            </a:pPr>
            <a:r>
              <a:rPr lang="sl">
                <a:solidFill>
                  <a:schemeClr val="dk1"/>
                </a:solidFill>
              </a:rPr>
              <a:t>Klemen K. Verstovšek</a:t>
            </a:r>
            <a:endParaRPr>
              <a:solidFill>
                <a:schemeClr val="dk1"/>
              </a:solidFill>
            </a:endParaRPr>
          </a:p>
          <a:p>
            <a:pPr indent="0" lvl="0" marL="0" rtl="0" algn="ctr">
              <a:spcBef>
                <a:spcPts val="0"/>
              </a:spcBef>
              <a:spcAft>
                <a:spcPts val="0"/>
              </a:spcAft>
              <a:buNone/>
            </a:pPr>
            <a:r>
              <a:rPr lang="sl">
                <a:solidFill>
                  <a:schemeClr val="dk1"/>
                </a:solidFill>
              </a:rPr>
              <a:t>Toni Čepon</a:t>
            </a:r>
            <a:endParaRPr>
              <a:solidFill>
                <a:schemeClr val="dk1"/>
              </a:solidFill>
            </a:endParaRPr>
          </a:p>
        </p:txBody>
      </p:sp>
      <p:pic>
        <p:nvPicPr>
          <p:cNvPr id="56" name="Google Shape;56;p13"/>
          <p:cNvPicPr preferRelativeResize="0"/>
          <p:nvPr/>
        </p:nvPicPr>
        <p:blipFill>
          <a:blip r:embed="rId3">
            <a:alphaModFix/>
          </a:blip>
          <a:stretch>
            <a:fillRect/>
          </a:stretch>
        </p:blipFill>
        <p:spPr>
          <a:xfrm>
            <a:off x="491475" y="4498275"/>
            <a:ext cx="1184662" cy="557750"/>
          </a:xfrm>
          <a:prstGeom prst="rect">
            <a:avLst/>
          </a:prstGeom>
          <a:noFill/>
          <a:ln>
            <a:noFill/>
          </a:ln>
        </p:spPr>
      </p:pic>
      <p:pic>
        <p:nvPicPr>
          <p:cNvPr id="57" name="Google Shape;57;p13"/>
          <p:cNvPicPr preferRelativeResize="0"/>
          <p:nvPr/>
        </p:nvPicPr>
        <p:blipFill>
          <a:blip r:embed="rId4">
            <a:alphaModFix/>
          </a:blip>
          <a:stretch>
            <a:fillRect/>
          </a:stretch>
        </p:blipFill>
        <p:spPr>
          <a:xfrm>
            <a:off x="6645449" y="4498263"/>
            <a:ext cx="2308777" cy="557775"/>
          </a:xfrm>
          <a:prstGeom prst="rect">
            <a:avLst/>
          </a:prstGeom>
          <a:noFill/>
          <a:ln>
            <a:noFill/>
          </a:ln>
        </p:spPr>
      </p:pic>
      <p:pic>
        <p:nvPicPr>
          <p:cNvPr id="58" name="Google Shape;58;p13"/>
          <p:cNvPicPr preferRelativeResize="0"/>
          <p:nvPr/>
        </p:nvPicPr>
        <p:blipFill rotWithShape="1">
          <a:blip r:embed="rId5">
            <a:alphaModFix/>
          </a:blip>
          <a:srcRect b="-940" l="620" r="-620" t="940"/>
          <a:stretch/>
        </p:blipFill>
        <p:spPr>
          <a:xfrm>
            <a:off x="1227888" y="713913"/>
            <a:ext cx="6688224" cy="3715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Bitcoin in čas</a:t>
            </a:r>
            <a:r>
              <a:rPr lang="sl"/>
              <a:t>	</a:t>
            </a:r>
            <a:endParaRPr/>
          </a:p>
        </p:txBody>
      </p:sp>
      <p:sp>
        <p:nvSpPr>
          <p:cNvPr id="127" name="Google Shape;127;p22"/>
          <p:cNvSpPr txBox="1"/>
          <p:nvPr>
            <p:ph idx="1" type="body"/>
          </p:nvPr>
        </p:nvSpPr>
        <p:spPr>
          <a:xfrm>
            <a:off x="311700" y="1017725"/>
            <a:ext cx="4853400" cy="40599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935"/>
              <a:buNone/>
            </a:pPr>
            <a:r>
              <a:rPr lang="sl" sz="1430">
                <a:solidFill>
                  <a:schemeClr val="dk1"/>
                </a:solidFill>
                <a:uFill>
                  <a:noFill/>
                </a:uFill>
                <a:hlinkClick r:id="rId3">
                  <a:extLst>
                    <a:ext uri="{A12FA001-AC4F-418D-AE19-62706E023703}">
                      <ahyp:hlinkClr val="tx"/>
                    </a:ext>
                  </a:extLst>
                </a:hlinkClick>
              </a:rPr>
              <a:t>DerGigi: </a:t>
            </a:r>
            <a:r>
              <a:rPr lang="sl" sz="1430" u="sng">
                <a:solidFill>
                  <a:schemeClr val="dk1"/>
                </a:solidFill>
                <a:hlinkClick r:id="rId4">
                  <a:extLst>
                    <a:ext uri="{A12FA001-AC4F-418D-AE19-62706E023703}">
                      <ahyp:hlinkClr val="tx"/>
                    </a:ext>
                  </a:extLst>
                </a:hlinkClick>
              </a:rPr>
              <a:t>Bitcoin is Time</a:t>
            </a:r>
            <a:r>
              <a:rPr lang="sl" sz="1430" u="sng">
                <a:solidFill>
                  <a:schemeClr val="dk1"/>
                </a:solidFill>
              </a:rPr>
              <a:t>:</a:t>
            </a:r>
            <a:endParaRPr sz="1430" u="sng">
              <a:solidFill>
                <a:schemeClr val="dk1"/>
              </a:solidFill>
            </a:endParaRPr>
          </a:p>
          <a:p>
            <a:pPr indent="-319405" lvl="0" marL="179999" rtl="0" algn="l">
              <a:lnSpc>
                <a:spcPct val="95000"/>
              </a:lnSpc>
              <a:spcBef>
                <a:spcPts val="1200"/>
              </a:spcBef>
              <a:spcAft>
                <a:spcPts val="0"/>
              </a:spcAft>
              <a:buSzPts val="1430"/>
              <a:buAutoNum type="arabicPeriod"/>
            </a:pPr>
            <a:r>
              <a:rPr i="1" lang="sl" sz="1430"/>
              <a:t>Ker Bitcoinov algoritem v povprečju ustvarja 10 minutne bloke lahko na daljša časovna obdobja Bitcoin uporabljamo kot decentralizirano uro. </a:t>
            </a:r>
            <a:endParaRPr i="1" sz="1430"/>
          </a:p>
          <a:p>
            <a:pPr indent="-319405" lvl="0" marL="179999" rtl="0" algn="l">
              <a:lnSpc>
                <a:spcPct val="95000"/>
              </a:lnSpc>
              <a:spcBef>
                <a:spcPts val="1000"/>
              </a:spcBef>
              <a:spcAft>
                <a:spcPts val="0"/>
              </a:spcAft>
              <a:buSzPts val="1430"/>
              <a:buAutoNum type="arabicPeriod"/>
            </a:pPr>
            <a:r>
              <a:rPr i="1" lang="sl" sz="1430"/>
              <a:t>Vsa energija, ki je vanj vložena svojo vrednost ohranja v termodinamičnih enotah satoshijev:</a:t>
            </a:r>
            <a:endParaRPr i="1" sz="1430"/>
          </a:p>
          <a:p>
            <a:pPr indent="-319405" lvl="0" marL="457200" rtl="0" algn="l">
              <a:lnSpc>
                <a:spcPct val="95000"/>
              </a:lnSpc>
              <a:spcBef>
                <a:spcPts val="1000"/>
              </a:spcBef>
              <a:spcAft>
                <a:spcPts val="0"/>
              </a:spcAft>
              <a:buSzPts val="1430"/>
              <a:buChar char="-"/>
            </a:pPr>
            <a:r>
              <a:rPr lang="sl" sz="1430"/>
              <a:t>Čas je edini absolutno redek dejavnik fizičnega sveta</a:t>
            </a:r>
            <a:endParaRPr sz="1430"/>
          </a:p>
          <a:p>
            <a:pPr indent="-319405" lvl="0" marL="457200" rtl="0" algn="l">
              <a:lnSpc>
                <a:spcPct val="130000"/>
              </a:lnSpc>
              <a:spcBef>
                <a:spcPts val="0"/>
              </a:spcBef>
              <a:spcAft>
                <a:spcPts val="0"/>
              </a:spcAft>
              <a:buSzPts val="1430"/>
              <a:buChar char="-"/>
            </a:pPr>
            <a:r>
              <a:rPr lang="sl" sz="1430"/>
              <a:t>Bitcoin je edini absolutno redek dejavnik digitalnega sveta</a:t>
            </a:r>
            <a:endParaRPr sz="1430"/>
          </a:p>
          <a:p>
            <a:pPr indent="-319405" lvl="0" marL="457200" rtl="0" algn="l">
              <a:lnSpc>
                <a:spcPct val="130000"/>
              </a:lnSpc>
              <a:spcBef>
                <a:spcPts val="0"/>
              </a:spcBef>
              <a:spcAft>
                <a:spcPts val="0"/>
              </a:spcAft>
              <a:buSzPts val="1430"/>
              <a:buChar char="-"/>
            </a:pPr>
            <a:r>
              <a:rPr lang="sl" sz="1430"/>
              <a:t>Denar = Čas &amp; Čas = Denar</a:t>
            </a:r>
            <a:endParaRPr sz="1430"/>
          </a:p>
          <a:p>
            <a:pPr indent="0" lvl="0" marL="0" rtl="0" algn="l">
              <a:lnSpc>
                <a:spcPct val="95000"/>
              </a:lnSpc>
              <a:spcBef>
                <a:spcPts val="1200"/>
              </a:spcBef>
              <a:spcAft>
                <a:spcPts val="1200"/>
              </a:spcAft>
              <a:buSzPts val="935"/>
              <a:buNone/>
            </a:pPr>
            <a:r>
              <a:rPr b="1" i="1" lang="sl" sz="1430"/>
              <a:t>&gt;&gt; Ljudje s porabo časa služimo denar. Denar pa služi prihodnji porabi časa.</a:t>
            </a:r>
            <a:endParaRPr b="1" i="1" sz="1430"/>
          </a:p>
        </p:txBody>
      </p:sp>
      <p:pic>
        <p:nvPicPr>
          <p:cNvPr id="128" name="Google Shape;128;p22"/>
          <p:cNvPicPr preferRelativeResize="0"/>
          <p:nvPr/>
        </p:nvPicPr>
        <p:blipFill>
          <a:blip r:embed="rId5">
            <a:alphaModFix/>
          </a:blip>
          <a:stretch>
            <a:fillRect/>
          </a:stretch>
        </p:blipFill>
        <p:spPr>
          <a:xfrm>
            <a:off x="5218675" y="609086"/>
            <a:ext cx="3925326" cy="39253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Bitcoin kot merilo ekonomske dejavnosti</a:t>
            </a:r>
            <a:endParaRPr/>
          </a:p>
        </p:txBody>
      </p:sp>
      <p:sp>
        <p:nvSpPr>
          <p:cNvPr id="134" name="Google Shape;134;p23"/>
          <p:cNvSpPr txBox="1"/>
          <p:nvPr>
            <p:ph idx="1" type="body"/>
          </p:nvPr>
        </p:nvSpPr>
        <p:spPr>
          <a:xfrm>
            <a:off x="311700" y="1152475"/>
            <a:ext cx="49929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i="1" lang="sl"/>
              <a:t>Ker gre za prvo absolutno omejeno količino denarja, lahko z njim merimo ekonomsko dejavnost. </a:t>
            </a:r>
            <a:endParaRPr b="1" i="1"/>
          </a:p>
          <a:p>
            <a:pPr indent="0" lvl="0" marL="0" rtl="0" algn="l">
              <a:spcBef>
                <a:spcPts val="1200"/>
              </a:spcBef>
              <a:spcAft>
                <a:spcPts val="0"/>
              </a:spcAft>
              <a:buNone/>
            </a:pPr>
            <a:r>
              <a:rPr lang="sl">
                <a:solidFill>
                  <a:schemeClr val="dk1"/>
                </a:solidFill>
                <a:uFill>
                  <a:noFill/>
                </a:uFill>
                <a:hlinkClick r:id="rId3">
                  <a:extLst>
                    <a:ext uri="{A12FA001-AC4F-418D-AE19-62706E023703}">
                      <ahyp:hlinkClr val="tx"/>
                    </a:ext>
                  </a:extLst>
                </a:hlinkClick>
              </a:rPr>
              <a:t>Luke Broyles</a:t>
            </a:r>
            <a:r>
              <a:rPr lang="sl"/>
              <a:t>: “Bitcoin ni volatilen, temveč se v njegovi vrednosti odraža volatilnost ostalih sredstev in valut.”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sl"/>
              <a:t>1BTC(</a:t>
            </a:r>
            <a:r>
              <a:rPr lang="sl"/>
              <a:t>2023*)</a:t>
            </a:r>
            <a:r>
              <a:rPr lang="sl"/>
              <a:t> </a:t>
            </a:r>
            <a:r>
              <a:rPr b="1" lang="sl">
                <a:solidFill>
                  <a:schemeClr val="dk1"/>
                </a:solidFill>
              </a:rPr>
              <a:t>=</a:t>
            </a:r>
            <a:r>
              <a:rPr lang="sl"/>
              <a:t> 1BTC(</a:t>
            </a:r>
            <a:r>
              <a:rPr lang="sl"/>
              <a:t>XXXX*)</a:t>
            </a:r>
            <a:endParaRPr/>
          </a:p>
          <a:p>
            <a:pPr indent="0" lvl="0" marL="0" rtl="0" algn="l">
              <a:spcBef>
                <a:spcPts val="1200"/>
              </a:spcBef>
              <a:spcAft>
                <a:spcPts val="0"/>
              </a:spcAft>
              <a:buNone/>
            </a:pPr>
            <a:r>
              <a:rPr lang="sl"/>
              <a:t>1kg Zlata(2023*) </a:t>
            </a:r>
            <a:r>
              <a:rPr b="1" lang="sl">
                <a:solidFill>
                  <a:srgbClr val="FF0000"/>
                </a:solidFill>
              </a:rPr>
              <a:t>=!</a:t>
            </a:r>
            <a:r>
              <a:rPr b="1" lang="sl"/>
              <a:t> </a:t>
            </a:r>
            <a:r>
              <a:rPr lang="sl"/>
              <a:t>1kg Zlata(2024*)</a:t>
            </a:r>
            <a:endParaRPr/>
          </a:p>
          <a:p>
            <a:pPr indent="0" lvl="0" marL="0" rtl="0" algn="l">
              <a:spcBef>
                <a:spcPts val="1200"/>
              </a:spcBef>
              <a:spcAft>
                <a:spcPts val="0"/>
              </a:spcAft>
              <a:buNone/>
            </a:pPr>
            <a:r>
              <a:rPr lang="sl"/>
              <a:t>$1(2023*) </a:t>
            </a:r>
            <a:r>
              <a:rPr b="1" lang="sl">
                <a:solidFill>
                  <a:srgbClr val="FF0000"/>
                </a:solidFill>
              </a:rPr>
              <a:t>=!</a:t>
            </a:r>
            <a:r>
              <a:rPr lang="sl"/>
              <a:t> $1(2024*)</a:t>
            </a:r>
            <a:endParaRPr/>
          </a:p>
          <a:p>
            <a:pPr indent="0" lvl="0" marL="0" rtl="0" algn="l">
              <a:spcBef>
                <a:spcPts val="1200"/>
              </a:spcBef>
              <a:spcAft>
                <a:spcPts val="0"/>
              </a:spcAft>
              <a:buNone/>
            </a:pPr>
            <a:r>
              <a:rPr i="1" lang="sl" sz="1412"/>
              <a:t>*Časovna komponenta</a:t>
            </a:r>
            <a:endParaRPr i="1" sz="1412"/>
          </a:p>
          <a:p>
            <a:pPr indent="0" lvl="0" marL="0" rtl="0" algn="l">
              <a:spcBef>
                <a:spcPts val="1200"/>
              </a:spcBef>
              <a:spcAft>
                <a:spcPts val="1200"/>
              </a:spcAft>
              <a:buNone/>
            </a:pPr>
            <a:r>
              <a:rPr lang="sl" u="sng">
                <a:solidFill>
                  <a:schemeClr val="dk1"/>
                </a:solidFill>
                <a:hlinkClick r:id="rId4">
                  <a:extLst>
                    <a:ext uri="{A12FA001-AC4F-418D-AE19-62706E023703}">
                      <ahyp:hlinkClr val="tx"/>
                    </a:ext>
                  </a:extLst>
                </a:hlinkClick>
              </a:rPr>
              <a:t>Bitcoin vs other assets</a:t>
            </a:r>
            <a:endParaRPr>
              <a:solidFill>
                <a:schemeClr val="dk1"/>
              </a:solidFill>
            </a:endParaRPr>
          </a:p>
        </p:txBody>
      </p:sp>
      <p:pic>
        <p:nvPicPr>
          <p:cNvPr id="135" name="Google Shape;135;p23"/>
          <p:cNvPicPr preferRelativeResize="0"/>
          <p:nvPr/>
        </p:nvPicPr>
        <p:blipFill>
          <a:blip r:embed="rId5">
            <a:alphaModFix/>
          </a:blip>
          <a:stretch>
            <a:fillRect/>
          </a:stretch>
        </p:blipFill>
        <p:spPr>
          <a:xfrm>
            <a:off x="5727600" y="1152475"/>
            <a:ext cx="3416399" cy="3416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Ekonomska razlika med BTC in CBDC</a:t>
            </a:r>
            <a:endParaRPr/>
          </a:p>
        </p:txBody>
      </p:sp>
      <p:sp>
        <p:nvSpPr>
          <p:cNvPr id="141" name="Google Shape;141;p24"/>
          <p:cNvSpPr txBox="1"/>
          <p:nvPr>
            <p:ph idx="1" type="body"/>
          </p:nvPr>
        </p:nvSpPr>
        <p:spPr>
          <a:xfrm>
            <a:off x="311700" y="1152475"/>
            <a:ext cx="55494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i="1" lang="sl"/>
              <a:t>Monetarna politika (inflacija vs. deflacija)</a:t>
            </a:r>
            <a:endParaRPr b="1" i="1"/>
          </a:p>
          <a:p>
            <a:pPr indent="-317182" lvl="0" marL="457200" rtl="0" algn="l">
              <a:lnSpc>
                <a:spcPct val="150000"/>
              </a:lnSpc>
              <a:spcBef>
                <a:spcPts val="1200"/>
              </a:spcBef>
              <a:spcAft>
                <a:spcPts val="0"/>
              </a:spcAft>
              <a:buSzPct val="100000"/>
              <a:buChar char="-"/>
            </a:pPr>
            <a:r>
              <a:rPr lang="sl"/>
              <a:t>BTC je termodinamično zaprt monetarni sistem brez inflacije in tretje osebe, ki bi lahko vplivala na monetarno politiko.</a:t>
            </a:r>
            <a:endParaRPr/>
          </a:p>
          <a:p>
            <a:pPr indent="-317182" lvl="0" marL="457200" rtl="0" algn="l">
              <a:lnSpc>
                <a:spcPct val="150000"/>
              </a:lnSpc>
              <a:spcBef>
                <a:spcPts val="0"/>
              </a:spcBef>
              <a:spcAft>
                <a:spcPts val="0"/>
              </a:spcAft>
              <a:buSzPct val="100000"/>
              <a:buChar char="-"/>
            </a:pPr>
            <a:r>
              <a:rPr lang="sl"/>
              <a:t>CBDC so odprti sistemi, katerih monetarno politiko povoljno določajo centralni bankirji, ta pa je zanesljivo inflatorna.</a:t>
            </a:r>
            <a:endParaRPr/>
          </a:p>
          <a:p>
            <a:pPr indent="-317182" lvl="0" marL="457200" rtl="0" algn="l">
              <a:lnSpc>
                <a:spcPct val="150000"/>
              </a:lnSpc>
              <a:spcBef>
                <a:spcPts val="0"/>
              </a:spcBef>
              <a:spcAft>
                <a:spcPts val="0"/>
              </a:spcAft>
              <a:buSzPct val="100000"/>
              <a:buChar char="-"/>
            </a:pPr>
            <a:r>
              <a:rPr lang="sl"/>
              <a:t>Vsi odprti sistemi nenehno izgubljajo vrednost v primerjavi z zaprtim sistemom.</a:t>
            </a:r>
            <a:endParaRPr/>
          </a:p>
          <a:p>
            <a:pPr indent="-317182" lvl="0" marL="457200" rtl="0" algn="l">
              <a:lnSpc>
                <a:spcPct val="150000"/>
              </a:lnSpc>
              <a:spcBef>
                <a:spcPts val="0"/>
              </a:spcBef>
              <a:spcAft>
                <a:spcPts val="0"/>
              </a:spcAft>
              <a:buSzPct val="100000"/>
              <a:buChar char="-"/>
            </a:pPr>
            <a:r>
              <a:rPr lang="sl"/>
              <a:t>Ladja, ki je plovna, je vredna neskončnokrat več kot vse ladje, ki tonejo različno hitro</a:t>
            </a:r>
            <a:endParaRPr/>
          </a:p>
          <a:p>
            <a:pPr indent="-317182" lvl="0" marL="457200" rtl="0" algn="l">
              <a:lnSpc>
                <a:spcPct val="150000"/>
              </a:lnSpc>
              <a:spcBef>
                <a:spcPts val="0"/>
              </a:spcBef>
              <a:spcAft>
                <a:spcPts val="0"/>
              </a:spcAft>
              <a:buSzPct val="100000"/>
              <a:buChar char="-"/>
            </a:pPr>
            <a:r>
              <a:rPr lang="sl"/>
              <a:t>Mona Lisa &amp; kisik = 21.000.000/∞</a:t>
            </a:r>
            <a:endParaRPr/>
          </a:p>
        </p:txBody>
      </p:sp>
      <p:pic>
        <p:nvPicPr>
          <p:cNvPr id="142" name="Google Shape;142;p24"/>
          <p:cNvPicPr preferRelativeResize="0"/>
          <p:nvPr/>
        </p:nvPicPr>
        <p:blipFill>
          <a:blip r:embed="rId3">
            <a:alphaModFix/>
          </a:blip>
          <a:stretch>
            <a:fillRect/>
          </a:stretch>
        </p:blipFill>
        <p:spPr>
          <a:xfrm>
            <a:off x="6400125" y="701650"/>
            <a:ext cx="2743876" cy="1526443"/>
          </a:xfrm>
          <a:prstGeom prst="rect">
            <a:avLst/>
          </a:prstGeom>
          <a:noFill/>
          <a:ln>
            <a:noFill/>
          </a:ln>
        </p:spPr>
      </p:pic>
      <p:pic>
        <p:nvPicPr>
          <p:cNvPr id="143" name="Google Shape;143;p24"/>
          <p:cNvPicPr preferRelativeResize="0"/>
          <p:nvPr/>
        </p:nvPicPr>
        <p:blipFill>
          <a:blip r:embed="rId4">
            <a:alphaModFix/>
          </a:blip>
          <a:stretch>
            <a:fillRect/>
          </a:stretch>
        </p:blipFill>
        <p:spPr>
          <a:xfrm>
            <a:off x="6400125" y="2398900"/>
            <a:ext cx="2743875" cy="2610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3">
            <a:alphaModFix/>
          </a:blip>
          <a:srcRect b="10233" l="0" r="0" t="0"/>
          <a:stretch/>
        </p:blipFill>
        <p:spPr>
          <a:xfrm>
            <a:off x="460712" y="265037"/>
            <a:ext cx="8222577" cy="4613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Tehnična razlika med BTC in CBDC</a:t>
            </a:r>
            <a:endParaRPr/>
          </a:p>
        </p:txBody>
      </p:sp>
      <p:sp>
        <p:nvSpPr>
          <p:cNvPr id="154" name="Google Shape;154;p26"/>
          <p:cNvSpPr txBox="1"/>
          <p:nvPr>
            <p:ph idx="1" type="body"/>
          </p:nvPr>
        </p:nvSpPr>
        <p:spPr>
          <a:xfrm>
            <a:off x="311700" y="1152475"/>
            <a:ext cx="48501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b="1" i="1" lang="sl"/>
              <a:t>Blockchain</a:t>
            </a:r>
            <a:r>
              <a:rPr lang="sl"/>
              <a:t>.</a:t>
            </a:r>
            <a:endParaRPr/>
          </a:p>
          <a:p>
            <a:pPr indent="0" lvl="0" marL="0" rtl="0" algn="l">
              <a:spcBef>
                <a:spcPts val="1200"/>
              </a:spcBef>
              <a:spcAft>
                <a:spcPts val="0"/>
              </a:spcAft>
              <a:buNone/>
            </a:pPr>
            <a:r>
              <a:rPr lang="sl"/>
              <a:t>Zelo drag način stvaritve in vzdrževanja monetarnega sistema, ki ima en glavni namen: </a:t>
            </a:r>
            <a:r>
              <a:rPr b="1" lang="sl"/>
              <a:t>varnost.</a:t>
            </a:r>
            <a:endParaRPr b="1"/>
          </a:p>
          <a:p>
            <a:pPr indent="-308610" lvl="0" marL="457200" rtl="0" algn="l">
              <a:lnSpc>
                <a:spcPct val="150000"/>
              </a:lnSpc>
              <a:spcBef>
                <a:spcPts val="1200"/>
              </a:spcBef>
              <a:spcAft>
                <a:spcPts val="0"/>
              </a:spcAft>
              <a:buSzPct val="100000"/>
              <a:buChar char="-"/>
            </a:pPr>
            <a:r>
              <a:rPr lang="sl"/>
              <a:t>CBDCji ne potrebujejo blockchaina, saj njihovi izdajalci predstavljajo nevarnost pred katero blockchain varuje Bitcoin. &gt;&gt; Centralizirana baza podatkov</a:t>
            </a:r>
            <a:endParaRPr/>
          </a:p>
          <a:p>
            <a:pPr indent="-308610" lvl="0" marL="457200" rtl="0" algn="l">
              <a:lnSpc>
                <a:spcPct val="150000"/>
              </a:lnSpc>
              <a:spcBef>
                <a:spcPts val="0"/>
              </a:spcBef>
              <a:spcAft>
                <a:spcPts val="0"/>
              </a:spcAft>
              <a:buSzPct val="100000"/>
              <a:buChar char="-"/>
            </a:pPr>
            <a:r>
              <a:rPr lang="sl"/>
              <a:t>CBDCji so veliko hitrejši in cenejši v primerjavi z BTC osnovnim protokolom.</a:t>
            </a:r>
            <a:endParaRPr/>
          </a:p>
          <a:p>
            <a:pPr indent="0" lvl="0" marL="0" rtl="0" algn="l">
              <a:lnSpc>
                <a:spcPct val="115000"/>
              </a:lnSpc>
              <a:spcBef>
                <a:spcPts val="1200"/>
              </a:spcBef>
              <a:spcAft>
                <a:spcPts val="1200"/>
              </a:spcAft>
              <a:buNone/>
            </a:pPr>
            <a:r>
              <a:rPr b="1" lang="sl"/>
              <a:t>&gt;&gt; Škoda, ki jo ustvarijo kot posledica njihovega delovanja pa je enormno višja od stroškov uporabe blockchaina.</a:t>
            </a:r>
            <a:endParaRPr b="1"/>
          </a:p>
        </p:txBody>
      </p:sp>
      <p:pic>
        <p:nvPicPr>
          <p:cNvPr id="155" name="Google Shape;155;p26"/>
          <p:cNvPicPr preferRelativeResize="0"/>
          <p:nvPr/>
        </p:nvPicPr>
        <p:blipFill>
          <a:blip r:embed="rId3">
            <a:alphaModFix/>
          </a:blip>
          <a:stretch>
            <a:fillRect/>
          </a:stretch>
        </p:blipFill>
        <p:spPr>
          <a:xfrm>
            <a:off x="5466600" y="1606438"/>
            <a:ext cx="3677400" cy="19306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Etična razlika med BTC in CBDC</a:t>
            </a:r>
            <a:endParaRPr/>
          </a:p>
        </p:txBody>
      </p:sp>
      <p:sp>
        <p:nvSpPr>
          <p:cNvPr id="161" name="Google Shape;161;p27"/>
          <p:cNvSpPr txBox="1"/>
          <p:nvPr>
            <p:ph idx="1" type="body"/>
          </p:nvPr>
        </p:nvSpPr>
        <p:spPr>
          <a:xfrm>
            <a:off x="311700" y="1152475"/>
            <a:ext cx="50574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1018"/>
              <a:buNone/>
            </a:pPr>
            <a:r>
              <a:rPr b="1" i="1" lang="sl" sz="1565"/>
              <a:t>Soglasje.</a:t>
            </a:r>
            <a:endParaRPr b="1" i="1" sz="1565"/>
          </a:p>
          <a:p>
            <a:pPr indent="-327977" lvl="0" marL="457200" rtl="0" algn="l">
              <a:lnSpc>
                <a:spcPct val="150000"/>
              </a:lnSpc>
              <a:spcBef>
                <a:spcPts val="1200"/>
              </a:spcBef>
              <a:spcAft>
                <a:spcPts val="0"/>
              </a:spcAft>
              <a:buSzPts val="1565"/>
              <a:buChar char="-"/>
            </a:pPr>
            <a:r>
              <a:rPr lang="sl" sz="1565"/>
              <a:t>Bitcoin je odprt protokol, v katerega lahko posamezniki prostovoljno vstopajo in izstopajo.</a:t>
            </a:r>
            <a:endParaRPr sz="1565"/>
          </a:p>
          <a:p>
            <a:pPr indent="-327977" lvl="0" marL="457200" rtl="0" algn="l">
              <a:lnSpc>
                <a:spcPct val="150000"/>
              </a:lnSpc>
              <a:spcBef>
                <a:spcPts val="0"/>
              </a:spcBef>
              <a:spcAft>
                <a:spcPts val="0"/>
              </a:spcAft>
              <a:buSzPts val="1565"/>
              <a:buChar char="-"/>
            </a:pPr>
            <a:r>
              <a:rPr lang="sl" sz="1565"/>
              <a:t>CBDCji temeljijo na prisili, za katero vedno stoji grožnja po nasilju.</a:t>
            </a:r>
            <a:endParaRPr sz="1565"/>
          </a:p>
          <a:p>
            <a:pPr indent="-327977" lvl="0" marL="457200" rtl="0" algn="l">
              <a:lnSpc>
                <a:spcPct val="150000"/>
              </a:lnSpc>
              <a:spcBef>
                <a:spcPts val="0"/>
              </a:spcBef>
              <a:spcAft>
                <a:spcPts val="0"/>
              </a:spcAft>
              <a:buSzPts val="1565"/>
              <a:buChar char="-"/>
            </a:pPr>
            <a:r>
              <a:rPr lang="sl" sz="1565"/>
              <a:t>Oblast omogoča/preprečuje posameznikom vstop v finančni sistem</a:t>
            </a:r>
            <a:endParaRPr sz="1565"/>
          </a:p>
          <a:p>
            <a:pPr indent="-327977" lvl="0" marL="457200" rtl="0" algn="l">
              <a:lnSpc>
                <a:spcPct val="150000"/>
              </a:lnSpc>
              <a:spcBef>
                <a:spcPts val="0"/>
              </a:spcBef>
              <a:spcAft>
                <a:spcPts val="0"/>
              </a:spcAft>
              <a:buSzPts val="1565"/>
              <a:buChar char="-"/>
            </a:pPr>
            <a:r>
              <a:rPr lang="sl" sz="1565"/>
              <a:t>Suvereni posameznik vs. suverena oblast</a:t>
            </a:r>
            <a:endParaRPr sz="1565"/>
          </a:p>
        </p:txBody>
      </p:sp>
      <p:pic>
        <p:nvPicPr>
          <p:cNvPr id="162" name="Google Shape;162;p27"/>
          <p:cNvPicPr preferRelativeResize="0"/>
          <p:nvPr/>
        </p:nvPicPr>
        <p:blipFill rotWithShape="1">
          <a:blip r:embed="rId3">
            <a:alphaModFix/>
          </a:blip>
          <a:srcRect b="1477" l="0" r="0" t="0"/>
          <a:stretch/>
        </p:blipFill>
        <p:spPr>
          <a:xfrm>
            <a:off x="5457350" y="375825"/>
            <a:ext cx="3686649" cy="4391849"/>
          </a:xfrm>
          <a:prstGeom prst="rect">
            <a:avLst/>
          </a:prstGeom>
          <a:noFill/>
          <a:ln>
            <a:noFill/>
          </a:ln>
        </p:spPr>
      </p:pic>
      <p:sp>
        <p:nvSpPr>
          <p:cNvPr id="163" name="Google Shape;163;p27"/>
          <p:cNvSpPr txBox="1"/>
          <p:nvPr/>
        </p:nvSpPr>
        <p:spPr>
          <a:xfrm>
            <a:off x="5934775" y="4767675"/>
            <a:ext cx="2731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sl" sz="1100">
                <a:solidFill>
                  <a:schemeClr val="dk1"/>
                </a:solidFill>
              </a:rPr>
              <a:t>(</a:t>
            </a:r>
            <a:r>
              <a:rPr i="1" lang="sl" sz="1100">
                <a:solidFill>
                  <a:schemeClr val="dk1"/>
                </a:solidFill>
              </a:rPr>
              <a:t>Berlin, 1939)</a:t>
            </a:r>
            <a:endParaRPr i="1"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8"/>
          <p:cNvPicPr preferRelativeResize="0"/>
          <p:nvPr/>
        </p:nvPicPr>
        <p:blipFill rotWithShape="1">
          <a:blip r:embed="rId3">
            <a:alphaModFix/>
          </a:blip>
          <a:srcRect b="4655" l="18612" r="21055" t="5303"/>
          <a:stretch/>
        </p:blipFill>
        <p:spPr>
          <a:xfrm>
            <a:off x="-204025" y="16000"/>
            <a:ext cx="3375197" cy="5111500"/>
          </a:xfrm>
          <a:prstGeom prst="rect">
            <a:avLst/>
          </a:prstGeom>
          <a:noFill/>
          <a:ln>
            <a:noFill/>
          </a:ln>
        </p:spPr>
      </p:pic>
      <p:pic>
        <p:nvPicPr>
          <p:cNvPr id="169" name="Google Shape;169;p28"/>
          <p:cNvPicPr preferRelativeResize="0"/>
          <p:nvPr/>
        </p:nvPicPr>
        <p:blipFill rotWithShape="1">
          <a:blip r:embed="rId4">
            <a:alphaModFix/>
          </a:blip>
          <a:srcRect b="5919" l="20739" r="30066" t="4930"/>
          <a:stretch/>
        </p:blipFill>
        <p:spPr>
          <a:xfrm>
            <a:off x="3171176" y="16000"/>
            <a:ext cx="2820625" cy="5111500"/>
          </a:xfrm>
          <a:prstGeom prst="rect">
            <a:avLst/>
          </a:prstGeom>
          <a:noFill/>
          <a:ln>
            <a:noFill/>
          </a:ln>
        </p:spPr>
      </p:pic>
      <p:pic>
        <p:nvPicPr>
          <p:cNvPr id="170" name="Google Shape;170;p28"/>
          <p:cNvPicPr preferRelativeResize="0"/>
          <p:nvPr/>
        </p:nvPicPr>
        <p:blipFill rotWithShape="1">
          <a:blip r:embed="rId5">
            <a:alphaModFix/>
          </a:blip>
          <a:srcRect b="2002" l="9552" r="10440" t="1713"/>
          <a:stretch/>
        </p:blipFill>
        <p:spPr>
          <a:xfrm>
            <a:off x="5991807" y="16007"/>
            <a:ext cx="3375200" cy="51114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8"/>
                                        </p:tgtEl>
                                      </p:cBhvr>
                                    </p:animEffect>
                                    <p:set>
                                      <p:cBhvr>
                                        <p:cTn dur="1" fill="hold">
                                          <p:stCondLst>
                                            <p:cond delay="1000"/>
                                          </p:stCondLst>
                                        </p:cTn>
                                        <p:tgtEl>
                                          <p:spTgt spid="1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9"/>
                                        </p:tgtEl>
                                      </p:cBhvr>
                                    </p:animEffect>
                                    <p:set>
                                      <p:cBhvr>
                                        <p:cTn dur="1" fill="hold">
                                          <p:stCondLst>
                                            <p:cond delay="1000"/>
                                          </p:stCondLst>
                                        </p:cTn>
                                        <p:tgtEl>
                                          <p:spTgt spid="1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Širši pogled na BTC vs. CBDC</a:t>
            </a:r>
            <a:endParaRPr/>
          </a:p>
        </p:txBody>
      </p:sp>
      <p:sp>
        <p:nvSpPr>
          <p:cNvPr id="176" name="Google Shape;176;p29"/>
          <p:cNvSpPr txBox="1"/>
          <p:nvPr>
            <p:ph idx="1" type="body"/>
          </p:nvPr>
        </p:nvSpPr>
        <p:spPr>
          <a:xfrm>
            <a:off x="256675" y="1152600"/>
            <a:ext cx="57411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sl">
                <a:solidFill>
                  <a:schemeClr val="dk1"/>
                </a:solidFill>
              </a:rPr>
              <a:t>Ne gre zgolj za izbiro monetarnega medija.</a:t>
            </a:r>
            <a:endParaRPr i="1">
              <a:solidFill>
                <a:schemeClr val="dk1"/>
              </a:solidFill>
            </a:endParaRPr>
          </a:p>
          <a:p>
            <a:pPr indent="-342900" lvl="0" marL="457200" rtl="0" algn="l">
              <a:lnSpc>
                <a:spcPct val="150000"/>
              </a:lnSpc>
              <a:spcBef>
                <a:spcPts val="1200"/>
              </a:spcBef>
              <a:spcAft>
                <a:spcPts val="0"/>
              </a:spcAft>
              <a:buSzPts val="1800"/>
              <a:buChar char="-"/>
            </a:pPr>
            <a:r>
              <a:rPr b="1" lang="sl"/>
              <a:t>Ekonomski</a:t>
            </a:r>
            <a:r>
              <a:rPr lang="sl"/>
              <a:t> </a:t>
            </a:r>
            <a:r>
              <a:rPr b="1" lang="sl"/>
              <a:t>sistem</a:t>
            </a:r>
            <a:r>
              <a:rPr lang="sl"/>
              <a:t>: Kapitalizem / Socializem</a:t>
            </a:r>
            <a:endParaRPr/>
          </a:p>
          <a:p>
            <a:pPr indent="-342900" lvl="0" marL="457200" rtl="0" algn="l">
              <a:lnSpc>
                <a:spcPct val="150000"/>
              </a:lnSpc>
              <a:spcBef>
                <a:spcPts val="0"/>
              </a:spcBef>
              <a:spcAft>
                <a:spcPts val="0"/>
              </a:spcAft>
              <a:buSzPts val="1800"/>
              <a:buChar char="-"/>
            </a:pPr>
            <a:r>
              <a:rPr b="1" lang="sl"/>
              <a:t>Monetarna politika</a:t>
            </a:r>
            <a:r>
              <a:rPr lang="sl"/>
              <a:t>: Deflacija / Inflacija</a:t>
            </a:r>
            <a:endParaRPr/>
          </a:p>
          <a:p>
            <a:pPr indent="-342900" lvl="0" marL="457200" rtl="0" algn="l">
              <a:lnSpc>
                <a:spcPct val="150000"/>
              </a:lnSpc>
              <a:spcBef>
                <a:spcPts val="0"/>
              </a:spcBef>
              <a:spcAft>
                <a:spcPts val="0"/>
              </a:spcAft>
              <a:buSzPts val="1800"/>
              <a:buChar char="-"/>
            </a:pPr>
            <a:r>
              <a:rPr b="1" lang="sl"/>
              <a:t>Časovna preferenca</a:t>
            </a:r>
            <a:r>
              <a:rPr lang="sl"/>
              <a:t>: Nizka (akumulacija kapitala) / Visoka (impulzivno zapravljanje)</a:t>
            </a:r>
            <a:endParaRPr/>
          </a:p>
          <a:p>
            <a:pPr indent="-342900" lvl="0" marL="457200" rtl="0" algn="l">
              <a:lnSpc>
                <a:spcPct val="150000"/>
              </a:lnSpc>
              <a:spcBef>
                <a:spcPts val="0"/>
              </a:spcBef>
              <a:spcAft>
                <a:spcPts val="0"/>
              </a:spcAft>
              <a:buSzPts val="1800"/>
              <a:buChar char="-"/>
            </a:pPr>
            <a:r>
              <a:rPr b="1" lang="sl"/>
              <a:t>Zgostitev</a:t>
            </a:r>
            <a:r>
              <a:rPr lang="sl"/>
              <a:t> </a:t>
            </a:r>
            <a:r>
              <a:rPr b="1" lang="sl"/>
              <a:t>moči</a:t>
            </a:r>
            <a:r>
              <a:rPr lang="sl"/>
              <a:t>: Posameznik / Oblast</a:t>
            </a:r>
            <a:endParaRPr/>
          </a:p>
          <a:p>
            <a:pPr indent="-342900" lvl="0" marL="457200" rtl="0" algn="l">
              <a:lnSpc>
                <a:spcPct val="150000"/>
              </a:lnSpc>
              <a:spcBef>
                <a:spcPts val="0"/>
              </a:spcBef>
              <a:spcAft>
                <a:spcPts val="0"/>
              </a:spcAft>
              <a:buSzPts val="1800"/>
              <a:buChar char="-"/>
            </a:pPr>
            <a:r>
              <a:rPr b="1" lang="sl"/>
              <a:t>Temelj</a:t>
            </a:r>
            <a:r>
              <a:rPr lang="sl"/>
              <a:t> </a:t>
            </a:r>
            <a:r>
              <a:rPr b="1" lang="sl"/>
              <a:t>socialnih</a:t>
            </a:r>
            <a:r>
              <a:rPr lang="sl"/>
              <a:t> </a:t>
            </a:r>
            <a:r>
              <a:rPr b="1" lang="sl"/>
              <a:t>odnosov</a:t>
            </a:r>
            <a:r>
              <a:rPr lang="sl"/>
              <a:t>: Prosta volja / Prisila</a:t>
            </a:r>
            <a:endParaRPr/>
          </a:p>
          <a:p>
            <a:pPr indent="-342900" lvl="0" marL="457200" rtl="0" algn="l">
              <a:lnSpc>
                <a:spcPct val="150000"/>
              </a:lnSpc>
              <a:spcBef>
                <a:spcPts val="0"/>
              </a:spcBef>
              <a:spcAft>
                <a:spcPts val="0"/>
              </a:spcAft>
              <a:buSzPts val="1800"/>
              <a:buChar char="-"/>
            </a:pPr>
            <a:r>
              <a:rPr b="1" lang="sl"/>
              <a:t>Družbena</a:t>
            </a:r>
            <a:r>
              <a:rPr lang="sl"/>
              <a:t> </a:t>
            </a:r>
            <a:r>
              <a:rPr b="1" lang="sl"/>
              <a:t>zrelost</a:t>
            </a:r>
            <a:r>
              <a:rPr lang="sl"/>
              <a:t>: Odgovornost / Skrbništvo</a:t>
            </a:r>
            <a:endParaRPr/>
          </a:p>
        </p:txBody>
      </p:sp>
      <p:pic>
        <p:nvPicPr>
          <p:cNvPr id="177" name="Google Shape;177;p29"/>
          <p:cNvPicPr preferRelativeResize="0"/>
          <p:nvPr/>
        </p:nvPicPr>
        <p:blipFill>
          <a:blip r:embed="rId3">
            <a:alphaModFix/>
          </a:blip>
          <a:stretch>
            <a:fillRect/>
          </a:stretch>
        </p:blipFill>
        <p:spPr>
          <a:xfrm>
            <a:off x="5997847" y="576300"/>
            <a:ext cx="3146152" cy="399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0"/>
          <p:cNvPicPr preferRelativeResize="0"/>
          <p:nvPr/>
        </p:nvPicPr>
        <p:blipFill>
          <a:blip r:embed="rId3">
            <a:alphaModFix/>
          </a:blip>
          <a:stretch>
            <a:fillRect/>
          </a:stretch>
        </p:blipFill>
        <p:spPr>
          <a:xfrm>
            <a:off x="0" y="0"/>
            <a:ext cx="9144003" cy="5143501"/>
          </a:xfrm>
          <a:prstGeom prst="rect">
            <a:avLst/>
          </a:prstGeom>
          <a:noFill/>
          <a:ln>
            <a:noFill/>
          </a:ln>
        </p:spPr>
      </p:pic>
      <p:sp>
        <p:nvSpPr>
          <p:cNvPr id="183" name="Google Shape;183;p30"/>
          <p:cNvSpPr txBox="1"/>
          <p:nvPr>
            <p:ph type="title"/>
          </p:nvPr>
        </p:nvSpPr>
        <p:spPr>
          <a:xfrm>
            <a:off x="215450" y="566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sl"/>
              <a:t>Povzetek</a:t>
            </a:r>
            <a:endParaRPr i="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nvSpPr>
        <p:spPr>
          <a:xfrm>
            <a:off x="1618075" y="728900"/>
            <a:ext cx="590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sl" sz="3600">
                <a:solidFill>
                  <a:schemeClr val="dk1"/>
                </a:solidFill>
              </a:rPr>
              <a:t>HVALA ZA POZORNOST!</a:t>
            </a:r>
            <a:endParaRPr b="1" sz="3600">
              <a:solidFill>
                <a:schemeClr val="dk1"/>
              </a:solidFill>
            </a:endParaRPr>
          </a:p>
        </p:txBody>
      </p:sp>
      <p:pic>
        <p:nvPicPr>
          <p:cNvPr id="189" name="Google Shape;189;p31"/>
          <p:cNvPicPr preferRelativeResize="0"/>
          <p:nvPr/>
        </p:nvPicPr>
        <p:blipFill rotWithShape="1">
          <a:blip r:embed="rId3">
            <a:alphaModFix/>
          </a:blip>
          <a:srcRect b="4470" l="3790" r="9071" t="2791"/>
          <a:stretch/>
        </p:blipFill>
        <p:spPr>
          <a:xfrm>
            <a:off x="3451175" y="1842875"/>
            <a:ext cx="2241700" cy="2283775"/>
          </a:xfrm>
          <a:prstGeom prst="rect">
            <a:avLst/>
          </a:prstGeom>
          <a:noFill/>
          <a:ln>
            <a:noFill/>
          </a:ln>
        </p:spPr>
      </p:pic>
      <p:pic>
        <p:nvPicPr>
          <p:cNvPr id="190" name="Google Shape;190;p31"/>
          <p:cNvPicPr preferRelativeResize="0"/>
          <p:nvPr/>
        </p:nvPicPr>
        <p:blipFill>
          <a:blip r:embed="rId4">
            <a:alphaModFix/>
          </a:blip>
          <a:stretch>
            <a:fillRect/>
          </a:stretch>
        </p:blipFill>
        <p:spPr>
          <a:xfrm>
            <a:off x="491475" y="4498275"/>
            <a:ext cx="1184662" cy="557750"/>
          </a:xfrm>
          <a:prstGeom prst="rect">
            <a:avLst/>
          </a:prstGeom>
          <a:noFill/>
          <a:ln>
            <a:noFill/>
          </a:ln>
        </p:spPr>
      </p:pic>
      <p:pic>
        <p:nvPicPr>
          <p:cNvPr id="191" name="Google Shape;191;p31"/>
          <p:cNvPicPr preferRelativeResize="0"/>
          <p:nvPr/>
        </p:nvPicPr>
        <p:blipFill>
          <a:blip r:embed="rId5">
            <a:alphaModFix/>
          </a:blip>
          <a:stretch>
            <a:fillRect/>
          </a:stretch>
        </p:blipFill>
        <p:spPr>
          <a:xfrm>
            <a:off x="6645449" y="4498263"/>
            <a:ext cx="2308777" cy="55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145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CBDC</a:t>
            </a:r>
            <a:endParaRPr/>
          </a:p>
        </p:txBody>
      </p:sp>
      <p:sp>
        <p:nvSpPr>
          <p:cNvPr id="64" name="Google Shape;64;p14"/>
          <p:cNvSpPr txBox="1"/>
          <p:nvPr>
            <p:ph idx="1" type="body"/>
          </p:nvPr>
        </p:nvSpPr>
        <p:spPr>
          <a:xfrm>
            <a:off x="428850" y="1677825"/>
            <a:ext cx="5663400" cy="3163200"/>
          </a:xfrm>
          <a:prstGeom prst="rect">
            <a:avLst/>
          </a:prstGeom>
        </p:spPr>
        <p:txBody>
          <a:bodyPr anchorCtr="0" anchor="t" bIns="91425" lIns="91425" spcFirstLastPara="1" rIns="91425" wrap="square" tIns="91425">
            <a:noAutofit/>
          </a:bodyPr>
          <a:lstStyle/>
          <a:p>
            <a:pPr indent="-327342" lvl="0" marL="457200" rtl="0" algn="l">
              <a:lnSpc>
                <a:spcPct val="150000"/>
              </a:lnSpc>
              <a:spcBef>
                <a:spcPts val="0"/>
              </a:spcBef>
              <a:spcAft>
                <a:spcPts val="0"/>
              </a:spcAft>
              <a:buSzPts val="1555"/>
              <a:buChar char="-"/>
            </a:pPr>
            <a:r>
              <a:rPr lang="sl" sz="1555"/>
              <a:t>Centralnobančne digitalne valute</a:t>
            </a:r>
            <a:endParaRPr sz="1555"/>
          </a:p>
          <a:p>
            <a:pPr indent="-327342" lvl="0" marL="457200" rtl="0" algn="l">
              <a:lnSpc>
                <a:spcPct val="150000"/>
              </a:lnSpc>
              <a:spcBef>
                <a:spcPts val="0"/>
              </a:spcBef>
              <a:spcAft>
                <a:spcPts val="0"/>
              </a:spcAft>
              <a:buSzPts val="1555"/>
              <a:buChar char="-"/>
            </a:pPr>
            <a:r>
              <a:rPr lang="sl" sz="1555"/>
              <a:t>Vsak posameznik ima odprt bančni račun pri CB</a:t>
            </a:r>
            <a:endParaRPr sz="1555"/>
          </a:p>
          <a:p>
            <a:pPr indent="-327342" lvl="0" marL="457200" rtl="0" algn="l">
              <a:lnSpc>
                <a:spcPct val="150000"/>
              </a:lnSpc>
              <a:spcBef>
                <a:spcPts val="0"/>
              </a:spcBef>
              <a:spcAft>
                <a:spcPts val="0"/>
              </a:spcAft>
              <a:buSzPts val="1555"/>
              <a:buChar char="-"/>
            </a:pPr>
            <a:r>
              <a:rPr lang="sl" sz="1555"/>
              <a:t>Konec gotovinskega poslovanja</a:t>
            </a:r>
            <a:endParaRPr sz="1555"/>
          </a:p>
          <a:p>
            <a:pPr indent="-327342" lvl="0" marL="457200" rtl="0" algn="l">
              <a:lnSpc>
                <a:spcPct val="150000"/>
              </a:lnSpc>
              <a:spcBef>
                <a:spcPts val="0"/>
              </a:spcBef>
              <a:spcAft>
                <a:spcPts val="0"/>
              </a:spcAft>
              <a:buSzPts val="1555"/>
              <a:buChar char="-"/>
            </a:pPr>
            <a:r>
              <a:rPr lang="sl" sz="1555"/>
              <a:t>Konec bančništva z delnimi rezervami</a:t>
            </a:r>
            <a:endParaRPr sz="1555"/>
          </a:p>
          <a:p>
            <a:pPr indent="-327342" lvl="0" marL="457200" rtl="0" algn="l">
              <a:lnSpc>
                <a:spcPct val="150000"/>
              </a:lnSpc>
              <a:spcBef>
                <a:spcPts val="0"/>
              </a:spcBef>
              <a:spcAft>
                <a:spcPts val="0"/>
              </a:spcAft>
              <a:buSzPts val="1555"/>
              <a:buChar char="-"/>
            </a:pPr>
            <a:r>
              <a:rPr lang="sl" sz="1555"/>
              <a:t>Konec komercialnega bančništva</a:t>
            </a:r>
            <a:endParaRPr sz="1555"/>
          </a:p>
          <a:p>
            <a:pPr indent="-327342" lvl="0" marL="457200" rtl="0" algn="l">
              <a:lnSpc>
                <a:spcPct val="150000"/>
              </a:lnSpc>
              <a:spcBef>
                <a:spcPts val="0"/>
              </a:spcBef>
              <a:spcAft>
                <a:spcPts val="0"/>
              </a:spcAft>
              <a:buSzPts val="1555"/>
              <a:buChar char="-"/>
            </a:pPr>
            <a:r>
              <a:rPr lang="sl" sz="1555"/>
              <a:t>Konec zasebnosti</a:t>
            </a:r>
            <a:endParaRPr sz="1555"/>
          </a:p>
          <a:p>
            <a:pPr indent="-327342" lvl="0" marL="457200" rtl="0" algn="l">
              <a:lnSpc>
                <a:spcPct val="150000"/>
              </a:lnSpc>
              <a:spcBef>
                <a:spcPts val="0"/>
              </a:spcBef>
              <a:spcAft>
                <a:spcPts val="0"/>
              </a:spcAft>
              <a:buSzPts val="1555"/>
              <a:buChar char="-"/>
            </a:pPr>
            <a:r>
              <a:rPr lang="sl" sz="1555"/>
              <a:t>Konec lastnine</a:t>
            </a:r>
            <a:endParaRPr sz="1555"/>
          </a:p>
          <a:p>
            <a:pPr indent="0" lvl="0" marL="457200" rtl="0" algn="l">
              <a:lnSpc>
                <a:spcPct val="150000"/>
              </a:lnSpc>
              <a:spcBef>
                <a:spcPts val="1200"/>
              </a:spcBef>
              <a:spcAft>
                <a:spcPts val="1200"/>
              </a:spcAft>
              <a:buNone/>
            </a:pPr>
            <a:r>
              <a:rPr b="1" lang="sl" sz="1555"/>
              <a:t>= Popolna digitalizacija fiat denarja</a:t>
            </a:r>
            <a:endParaRPr b="1" sz="1555"/>
          </a:p>
        </p:txBody>
      </p:sp>
      <p:pic>
        <p:nvPicPr>
          <p:cNvPr id="65" name="Google Shape;65;p14"/>
          <p:cNvPicPr preferRelativeResize="0"/>
          <p:nvPr/>
        </p:nvPicPr>
        <p:blipFill rotWithShape="1">
          <a:blip r:embed="rId3">
            <a:alphaModFix/>
          </a:blip>
          <a:srcRect b="0" l="0" r="0" t="1458"/>
          <a:stretch/>
        </p:blipFill>
        <p:spPr>
          <a:xfrm>
            <a:off x="6220075" y="2307270"/>
            <a:ext cx="2226401" cy="2227225"/>
          </a:xfrm>
          <a:prstGeom prst="rect">
            <a:avLst/>
          </a:prstGeom>
          <a:noFill/>
          <a:ln>
            <a:noFill/>
          </a:ln>
        </p:spPr>
      </p:pic>
      <p:sp>
        <p:nvSpPr>
          <p:cNvPr id="66" name="Google Shape;66;p14"/>
          <p:cNvSpPr txBox="1"/>
          <p:nvPr/>
        </p:nvSpPr>
        <p:spPr>
          <a:xfrm>
            <a:off x="357825" y="718100"/>
            <a:ext cx="5734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sl" sz="1150">
                <a:solidFill>
                  <a:schemeClr val="dk1"/>
                </a:solidFill>
                <a:latin typeface="Roboto"/>
                <a:ea typeface="Roboto"/>
                <a:cs typeface="Roboto"/>
                <a:sym typeface="Roboto"/>
              </a:rPr>
              <a:t>CBDC je digitalna oblika fiat denarja, izdana s strani centralnih bank in s priznanim statusom zakonitega plačilnega sredstva ter se pojavlja predvsem kot potencialni odgovor na izzive, ki jih prinaša digitalizacija. Kratko povedano “več nadzora - manjša skupina ljudi”.</a:t>
            </a:r>
            <a:endParaRPr i="1">
              <a:solidFill>
                <a:schemeClr val="dk1"/>
              </a:solidFill>
            </a:endParaRPr>
          </a:p>
        </p:txBody>
      </p:sp>
      <p:pic>
        <p:nvPicPr>
          <p:cNvPr id="67" name="Google Shape;67;p14"/>
          <p:cNvPicPr preferRelativeResize="0"/>
          <p:nvPr/>
        </p:nvPicPr>
        <p:blipFill>
          <a:blip r:embed="rId4">
            <a:alphaModFix/>
          </a:blip>
          <a:stretch>
            <a:fillRect/>
          </a:stretch>
        </p:blipFill>
        <p:spPr>
          <a:xfrm>
            <a:off x="6220072" y="145399"/>
            <a:ext cx="2923926" cy="1632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6012175" y="445025"/>
            <a:ext cx="2820126" cy="1920999"/>
          </a:xfrm>
          <a:prstGeom prst="rect">
            <a:avLst/>
          </a:prstGeom>
          <a:noFill/>
          <a:ln>
            <a:noFill/>
          </a:ln>
        </p:spPr>
      </p:pic>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Primeri</a:t>
            </a:r>
            <a:endParaRPr/>
          </a:p>
        </p:txBody>
      </p:sp>
      <p:sp>
        <p:nvSpPr>
          <p:cNvPr id="74" name="Google Shape;74;p15"/>
          <p:cNvSpPr txBox="1"/>
          <p:nvPr>
            <p:ph idx="1" type="body"/>
          </p:nvPr>
        </p:nvSpPr>
        <p:spPr>
          <a:xfrm>
            <a:off x="311700" y="1152475"/>
            <a:ext cx="5175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sl"/>
              <a:t>Kitajska (Suzhou, 2022 Pilot)</a:t>
            </a:r>
            <a:endParaRPr/>
          </a:p>
          <a:p>
            <a:pPr indent="-342900" lvl="0" marL="457200" rtl="0" algn="l">
              <a:lnSpc>
                <a:spcPct val="150000"/>
              </a:lnSpc>
              <a:spcBef>
                <a:spcPts val="0"/>
              </a:spcBef>
              <a:spcAft>
                <a:spcPts val="0"/>
              </a:spcAft>
              <a:buSzPts val="1800"/>
              <a:buChar char="-"/>
            </a:pPr>
            <a:r>
              <a:rPr lang="sl"/>
              <a:t>Nigerija (2021, 0,5% prebivalstva uporablja eNairo po enem letu)</a:t>
            </a:r>
            <a:endParaRPr/>
          </a:p>
          <a:p>
            <a:pPr indent="-342900" lvl="0" marL="457200" rtl="0" algn="l">
              <a:lnSpc>
                <a:spcPct val="150000"/>
              </a:lnSpc>
              <a:spcBef>
                <a:spcPts val="0"/>
              </a:spcBef>
              <a:spcAft>
                <a:spcPts val="0"/>
              </a:spcAft>
              <a:buSzPts val="1800"/>
              <a:buChar char="-"/>
            </a:pPr>
            <a:r>
              <a:rPr lang="sl"/>
              <a:t>ZDA (Zaposlujejo!)</a:t>
            </a:r>
            <a:endParaRPr/>
          </a:p>
          <a:p>
            <a:pPr indent="-342900" lvl="0" marL="457200" rtl="0" algn="l">
              <a:lnSpc>
                <a:spcPct val="150000"/>
              </a:lnSpc>
              <a:spcBef>
                <a:spcPts val="0"/>
              </a:spcBef>
              <a:spcAft>
                <a:spcPts val="0"/>
              </a:spcAft>
              <a:buSzPts val="1800"/>
              <a:buChar char="-"/>
            </a:pPr>
            <a:r>
              <a:rPr lang="sl"/>
              <a:t>Velika Britanija</a:t>
            </a:r>
            <a:r>
              <a:rPr lang="sl"/>
              <a:t> (Priložnost zamujena)</a:t>
            </a:r>
            <a:endParaRPr/>
          </a:p>
          <a:p>
            <a:pPr indent="-342900" lvl="0" marL="457200" rtl="0" algn="l">
              <a:lnSpc>
                <a:spcPct val="150000"/>
              </a:lnSpc>
              <a:spcBef>
                <a:spcPts val="0"/>
              </a:spcBef>
              <a:spcAft>
                <a:spcPts val="0"/>
              </a:spcAft>
              <a:buSzPts val="1800"/>
              <a:buChar char="-"/>
            </a:pPr>
            <a:r>
              <a:rPr lang="sl"/>
              <a:t>IMF ga raziskuje</a:t>
            </a:r>
            <a:endParaRPr/>
          </a:p>
          <a:p>
            <a:pPr indent="0" lvl="0" marL="0" rtl="0" algn="l">
              <a:spcBef>
                <a:spcPts val="1200"/>
              </a:spcBef>
              <a:spcAft>
                <a:spcPts val="1200"/>
              </a:spcAft>
              <a:buNone/>
            </a:pPr>
            <a:r>
              <a:t/>
            </a:r>
            <a:endParaRPr/>
          </a:p>
        </p:txBody>
      </p:sp>
      <p:cxnSp>
        <p:nvCxnSpPr>
          <p:cNvPr id="75" name="Google Shape;75;p15"/>
          <p:cNvCxnSpPr/>
          <p:nvPr/>
        </p:nvCxnSpPr>
        <p:spPr>
          <a:xfrm flipH="1" rot="10800000">
            <a:off x="3108475" y="1933175"/>
            <a:ext cx="2378700" cy="691500"/>
          </a:xfrm>
          <a:prstGeom prst="straightConnector1">
            <a:avLst/>
          </a:prstGeom>
          <a:noFill/>
          <a:ln cap="flat" cmpd="sng" w="9525">
            <a:solidFill>
              <a:schemeClr val="dk1"/>
            </a:solidFill>
            <a:prstDash val="solid"/>
            <a:round/>
            <a:headEnd len="med" w="med" type="none"/>
            <a:tailEnd len="med" w="med" type="triangle"/>
          </a:ln>
        </p:spPr>
      </p:cxnSp>
      <p:cxnSp>
        <p:nvCxnSpPr>
          <p:cNvPr id="76" name="Google Shape;76;p15"/>
          <p:cNvCxnSpPr/>
          <p:nvPr/>
        </p:nvCxnSpPr>
        <p:spPr>
          <a:xfrm>
            <a:off x="4717150" y="3072200"/>
            <a:ext cx="801900" cy="170400"/>
          </a:xfrm>
          <a:prstGeom prst="straightConnector1">
            <a:avLst/>
          </a:prstGeom>
          <a:noFill/>
          <a:ln cap="flat" cmpd="sng" w="9525">
            <a:solidFill>
              <a:schemeClr val="dk1"/>
            </a:solidFill>
            <a:prstDash val="solid"/>
            <a:round/>
            <a:headEnd len="med" w="med" type="none"/>
            <a:tailEnd len="med" w="med" type="triangle"/>
          </a:ln>
        </p:spPr>
      </p:cxnSp>
      <p:pic>
        <p:nvPicPr>
          <p:cNvPr id="77" name="Google Shape;77;p15"/>
          <p:cNvPicPr preferRelativeResize="0"/>
          <p:nvPr/>
        </p:nvPicPr>
        <p:blipFill>
          <a:blip r:embed="rId4">
            <a:alphaModFix/>
          </a:blip>
          <a:stretch>
            <a:fillRect/>
          </a:stretch>
        </p:blipFill>
        <p:spPr>
          <a:xfrm>
            <a:off x="5996792" y="2808275"/>
            <a:ext cx="2820134" cy="1586326"/>
          </a:xfrm>
          <a:prstGeom prst="rect">
            <a:avLst/>
          </a:prstGeom>
          <a:noFill/>
          <a:ln>
            <a:noFill/>
          </a:ln>
        </p:spPr>
      </p:pic>
      <p:pic>
        <p:nvPicPr>
          <p:cNvPr id="78" name="Google Shape;78;p15"/>
          <p:cNvPicPr preferRelativeResize="0"/>
          <p:nvPr/>
        </p:nvPicPr>
        <p:blipFill>
          <a:blip r:embed="rId5">
            <a:alphaModFix/>
          </a:blip>
          <a:stretch>
            <a:fillRect/>
          </a:stretch>
        </p:blipFill>
        <p:spPr>
          <a:xfrm>
            <a:off x="5685025" y="164250"/>
            <a:ext cx="3474425" cy="2482550"/>
          </a:xfrm>
          <a:prstGeom prst="rect">
            <a:avLst/>
          </a:prstGeom>
          <a:noFill/>
          <a:ln>
            <a:noFill/>
          </a:ln>
        </p:spPr>
      </p:pic>
      <p:pic>
        <p:nvPicPr>
          <p:cNvPr id="79" name="Google Shape;79;p15"/>
          <p:cNvPicPr preferRelativeResize="0"/>
          <p:nvPr/>
        </p:nvPicPr>
        <p:blipFill>
          <a:blip r:embed="rId6">
            <a:alphaModFix/>
          </a:blip>
          <a:stretch>
            <a:fillRect/>
          </a:stretch>
        </p:blipFill>
        <p:spPr>
          <a:xfrm>
            <a:off x="5685025" y="2787363"/>
            <a:ext cx="3474424" cy="1628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rotWithShape="1">
          <a:blip r:embed="rId3">
            <a:alphaModFix/>
          </a:blip>
          <a:srcRect b="0" l="3591" r="3841" t="16289"/>
          <a:stretch/>
        </p:blipFill>
        <p:spPr>
          <a:xfrm>
            <a:off x="1295974" y="1051375"/>
            <a:ext cx="6552074" cy="3703325"/>
          </a:xfrm>
          <a:prstGeom prst="rect">
            <a:avLst/>
          </a:prstGeom>
          <a:noFill/>
          <a:ln>
            <a:noFill/>
          </a:ln>
        </p:spPr>
      </p:pic>
      <p:sp>
        <p:nvSpPr>
          <p:cNvPr id="85" name="Google Shape;85;p16"/>
          <p:cNvSpPr txBox="1"/>
          <p:nvPr>
            <p:ph type="title"/>
          </p:nvPr>
        </p:nvSpPr>
        <p:spPr>
          <a:xfrm>
            <a:off x="311700" y="265250"/>
            <a:ext cx="251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CBDC po svetu: </a:t>
            </a:r>
            <a:endParaRPr/>
          </a:p>
        </p:txBody>
      </p:sp>
      <p:sp>
        <p:nvSpPr>
          <p:cNvPr id="86" name="Google Shape;86;p16"/>
          <p:cNvSpPr txBox="1"/>
          <p:nvPr/>
        </p:nvSpPr>
        <p:spPr>
          <a:xfrm>
            <a:off x="2914950" y="157225"/>
            <a:ext cx="5975100" cy="1244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sl" sz="1300">
                <a:solidFill>
                  <a:schemeClr val="lt2"/>
                </a:solidFill>
              </a:rPr>
              <a:t>Kot vidimo je uporaba CBDC po svetu minimalna. Povsod kjer so ga uvedli se že opaža totalni nadzor in izkoriščanje centralnega upravljanja teh valut. Večina poskusov je bilo neuspešnih.</a:t>
            </a:r>
            <a:endParaRPr sz="1300">
              <a:solidFill>
                <a:schemeClr val="lt2"/>
              </a:solidFill>
            </a:endParaRPr>
          </a:p>
          <a:p>
            <a:pPr indent="0" lvl="0" marL="0" rtl="0" algn="l">
              <a:spcBef>
                <a:spcPts val="1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271750" y="95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Napredek uvajanja CBDC:</a:t>
            </a:r>
            <a:endParaRPr/>
          </a:p>
        </p:txBody>
      </p:sp>
      <p:pic>
        <p:nvPicPr>
          <p:cNvPr id="92" name="Google Shape;92;p17"/>
          <p:cNvPicPr preferRelativeResize="0"/>
          <p:nvPr/>
        </p:nvPicPr>
        <p:blipFill>
          <a:blip r:embed="rId3">
            <a:alphaModFix/>
          </a:blip>
          <a:stretch>
            <a:fillRect/>
          </a:stretch>
        </p:blipFill>
        <p:spPr>
          <a:xfrm>
            <a:off x="389499" y="923875"/>
            <a:ext cx="3973101" cy="3666474"/>
          </a:xfrm>
          <a:prstGeom prst="rect">
            <a:avLst/>
          </a:prstGeom>
          <a:noFill/>
          <a:ln>
            <a:noFill/>
          </a:ln>
        </p:spPr>
      </p:pic>
      <p:sp>
        <p:nvSpPr>
          <p:cNvPr id="93" name="Google Shape;93;p17"/>
          <p:cNvSpPr txBox="1"/>
          <p:nvPr/>
        </p:nvSpPr>
        <p:spPr>
          <a:xfrm>
            <a:off x="4572000" y="712925"/>
            <a:ext cx="39051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l">
                <a:solidFill>
                  <a:schemeClr val="lt2"/>
                </a:solidFill>
              </a:rPr>
              <a:t>Ker prisilno uvajanje CBDC vodi v popolni nadzor in kontrolo, se po svetu države in posamezniki odmikajo od njihove uporabe.</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sl">
                <a:solidFill>
                  <a:schemeClr val="lt2"/>
                </a:solidFill>
              </a:rPr>
              <a:t>CBDC se vedno bolj kaže kot “programiran denar” in ob centralnem nadzoru posameznik izgubi vsakršno kontrolo nad svojimi sredstvi. </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sl">
                <a:solidFill>
                  <a:schemeClr val="lt2"/>
                </a:solidFill>
              </a:rPr>
              <a:t>CBDC kot digitalni denar poznamo že danes kot denar na bančnih računih. Edina razlika je da v primeru CBDC popoln nadzor prevzamejo centralne banke in ne več banke kot take, ter zamenja se tehnologija in medij.  Ravno zato se tudi banke ne strinjajo z naglo uvedbo saj v tem primeru izgubijo svoj pomen. </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sl">
                <a:solidFill>
                  <a:schemeClr val="lt2"/>
                </a:solidFill>
              </a:rPr>
              <a:t>Kje vse je CBDC zagnan? Povsod kjer ima oblast že sedaj večinsko kontrolo nad bankami in monetarnim sistemom.</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Prednosti CBDC</a:t>
            </a:r>
            <a:endParaRPr/>
          </a:p>
        </p:txBody>
      </p:sp>
      <p:sp>
        <p:nvSpPr>
          <p:cNvPr id="99" name="Google Shape;99;p18"/>
          <p:cNvSpPr txBox="1"/>
          <p:nvPr>
            <p:ph idx="1" type="body"/>
          </p:nvPr>
        </p:nvSpPr>
        <p:spPr>
          <a:xfrm>
            <a:off x="311700" y="1152475"/>
            <a:ext cx="5654700" cy="37812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i="1" lang="sl" sz="1400"/>
              <a:t>Teoretične prednosti</a:t>
            </a:r>
            <a:r>
              <a:rPr b="1" i="1" lang="sl" sz="1400"/>
              <a:t> CBDC so prednosti le v primeru,da se jih uporablja pravično in pošteno. Ker tega ne moremo pričakovati, so vse prednosti prej slabosti.</a:t>
            </a:r>
            <a:endParaRPr b="1" i="1" sz="1400"/>
          </a:p>
          <a:p>
            <a:pPr indent="0" lvl="0" marL="0" rtl="0" algn="l">
              <a:lnSpc>
                <a:spcPct val="10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sl"/>
              <a:t>Preprostejša uporaba finančnega sistema</a:t>
            </a:r>
            <a:endParaRPr/>
          </a:p>
          <a:p>
            <a:pPr indent="-342900" lvl="0" marL="457200" rtl="0" algn="l">
              <a:lnSpc>
                <a:spcPct val="150000"/>
              </a:lnSpc>
              <a:spcBef>
                <a:spcPts val="0"/>
              </a:spcBef>
              <a:spcAft>
                <a:spcPts val="0"/>
              </a:spcAft>
              <a:buSzPts val="1800"/>
              <a:buChar char="-"/>
            </a:pPr>
            <a:r>
              <a:rPr lang="sl"/>
              <a:t>Znižanje stroškov transakcij s centralizacijo</a:t>
            </a:r>
            <a:endParaRPr/>
          </a:p>
          <a:p>
            <a:pPr indent="-342900" lvl="0" marL="457200" rtl="0" algn="l">
              <a:lnSpc>
                <a:spcPct val="150000"/>
              </a:lnSpc>
              <a:spcBef>
                <a:spcPts val="0"/>
              </a:spcBef>
              <a:spcAft>
                <a:spcPts val="0"/>
              </a:spcAft>
              <a:buSzPts val="1800"/>
              <a:buChar char="-"/>
            </a:pPr>
            <a:r>
              <a:rPr lang="sl"/>
              <a:t>Nižji stroški poslovanja v tujini</a:t>
            </a:r>
            <a:endParaRPr/>
          </a:p>
          <a:p>
            <a:pPr indent="-342900" lvl="0" marL="457200" rtl="0" algn="l">
              <a:lnSpc>
                <a:spcPct val="150000"/>
              </a:lnSpc>
              <a:spcBef>
                <a:spcPts val="0"/>
              </a:spcBef>
              <a:spcAft>
                <a:spcPts val="0"/>
              </a:spcAft>
              <a:buSzPts val="1800"/>
              <a:buChar char="-"/>
            </a:pPr>
            <a:r>
              <a:rPr lang="sl"/>
              <a:t>Hitrejši nadzor denarnih tokov</a:t>
            </a:r>
            <a:endParaRPr/>
          </a:p>
          <a:p>
            <a:pPr indent="-342900" lvl="0" marL="457200" rtl="0" algn="l">
              <a:lnSpc>
                <a:spcPct val="150000"/>
              </a:lnSpc>
              <a:spcBef>
                <a:spcPts val="0"/>
              </a:spcBef>
              <a:spcAft>
                <a:spcPts val="0"/>
              </a:spcAft>
              <a:buSzPts val="1800"/>
              <a:buChar char="-"/>
            </a:pPr>
            <a:r>
              <a:rPr lang="sl"/>
              <a:t>Lažja distribucija sredstev med skupinami ljudi</a:t>
            </a:r>
            <a:endParaRPr/>
          </a:p>
          <a:p>
            <a:pPr indent="-342900" lvl="0" marL="457200" rtl="0" algn="l">
              <a:lnSpc>
                <a:spcPct val="150000"/>
              </a:lnSpc>
              <a:spcBef>
                <a:spcPts val="0"/>
              </a:spcBef>
              <a:spcAft>
                <a:spcPts val="0"/>
              </a:spcAft>
              <a:buSzPts val="1800"/>
              <a:buChar char="-"/>
            </a:pPr>
            <a:r>
              <a:rPr lang="sl"/>
              <a:t>Lažje stimuliranje porabe sredstev</a:t>
            </a:r>
            <a:endParaRPr/>
          </a:p>
          <a:p>
            <a:pPr indent="0" lvl="0" marL="0" rtl="0" algn="l">
              <a:spcBef>
                <a:spcPts val="1200"/>
              </a:spcBef>
              <a:spcAft>
                <a:spcPts val="1200"/>
              </a:spcAft>
              <a:buNone/>
            </a:pPr>
            <a:r>
              <a:rPr b="1" lang="sl"/>
              <a:t>= Lažje upravljanje monetarne politike</a:t>
            </a:r>
            <a:endParaRPr b="1"/>
          </a:p>
        </p:txBody>
      </p:sp>
      <p:pic>
        <p:nvPicPr>
          <p:cNvPr id="100" name="Google Shape;100;p18"/>
          <p:cNvPicPr preferRelativeResize="0"/>
          <p:nvPr/>
        </p:nvPicPr>
        <p:blipFill>
          <a:blip r:embed="rId3">
            <a:alphaModFix/>
          </a:blip>
          <a:stretch>
            <a:fillRect/>
          </a:stretch>
        </p:blipFill>
        <p:spPr>
          <a:xfrm>
            <a:off x="5966450" y="639199"/>
            <a:ext cx="3177550" cy="4110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2683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Problemi CBDC</a:t>
            </a:r>
            <a:endParaRPr/>
          </a:p>
        </p:txBody>
      </p:sp>
      <p:sp>
        <p:nvSpPr>
          <p:cNvPr id="106" name="Google Shape;106;p19"/>
          <p:cNvSpPr txBox="1"/>
          <p:nvPr>
            <p:ph idx="1" type="body"/>
          </p:nvPr>
        </p:nvSpPr>
        <p:spPr>
          <a:xfrm>
            <a:off x="311700" y="1152475"/>
            <a:ext cx="5404200" cy="3888600"/>
          </a:xfrm>
          <a:prstGeom prst="rect">
            <a:avLst/>
          </a:prstGeom>
        </p:spPr>
        <p:txBody>
          <a:bodyPr anchorCtr="0" anchor="t" bIns="91425" lIns="91425" spcFirstLastPara="1" rIns="91425" wrap="square" tIns="91425">
            <a:normAutofit lnSpcReduction="20000"/>
          </a:bodyPr>
          <a:lstStyle/>
          <a:p>
            <a:pPr indent="0" lvl="0" marL="0" rtl="0" algn="l">
              <a:lnSpc>
                <a:spcPct val="50000"/>
              </a:lnSpc>
              <a:spcBef>
                <a:spcPts val="0"/>
              </a:spcBef>
              <a:spcAft>
                <a:spcPts val="0"/>
              </a:spcAft>
              <a:buNone/>
            </a:pPr>
            <a:r>
              <a:rPr b="1" lang="sl" sz="1400"/>
              <a:t>Problemi, ki nastanejo zaradi zaupanja centralni avtoriteti:</a:t>
            </a:r>
            <a:endParaRPr b="1" sz="1400"/>
          </a:p>
          <a:p>
            <a:pPr indent="-317500" lvl="0" marL="457200" rtl="0" algn="l">
              <a:lnSpc>
                <a:spcPct val="150000"/>
              </a:lnSpc>
              <a:spcBef>
                <a:spcPts val="1200"/>
              </a:spcBef>
              <a:spcAft>
                <a:spcPts val="0"/>
              </a:spcAft>
              <a:buSzPts val="1400"/>
              <a:buChar char="-"/>
            </a:pPr>
            <a:r>
              <a:rPr lang="sl" sz="1400"/>
              <a:t>Nevarnost hiperinflacije</a:t>
            </a:r>
            <a:endParaRPr sz="1400"/>
          </a:p>
          <a:p>
            <a:pPr indent="-317500" lvl="0" marL="457200" rtl="0" algn="l">
              <a:lnSpc>
                <a:spcPct val="150000"/>
              </a:lnSpc>
              <a:spcBef>
                <a:spcPts val="0"/>
              </a:spcBef>
              <a:spcAft>
                <a:spcPts val="0"/>
              </a:spcAft>
              <a:buSzPts val="1400"/>
              <a:buChar char="-"/>
            </a:pPr>
            <a:r>
              <a:rPr lang="sl" sz="1400"/>
              <a:t>Poseg v zasebnost</a:t>
            </a:r>
            <a:endParaRPr sz="1400"/>
          </a:p>
          <a:p>
            <a:pPr indent="-317500" lvl="0" marL="457200" rtl="0" algn="l">
              <a:lnSpc>
                <a:spcPct val="150000"/>
              </a:lnSpc>
              <a:spcBef>
                <a:spcPts val="0"/>
              </a:spcBef>
              <a:spcAft>
                <a:spcPts val="0"/>
              </a:spcAft>
              <a:buSzPts val="1400"/>
              <a:buChar char="-"/>
            </a:pPr>
            <a:r>
              <a:rPr lang="sl" sz="1400"/>
              <a:t>Ekstremne družbene in ekonomske razlike med sloji</a:t>
            </a:r>
            <a:endParaRPr sz="1400"/>
          </a:p>
          <a:p>
            <a:pPr indent="-317500" lvl="0" marL="457200" rtl="0" algn="l">
              <a:lnSpc>
                <a:spcPct val="150000"/>
              </a:lnSpc>
              <a:spcBef>
                <a:spcPts val="0"/>
              </a:spcBef>
              <a:spcAft>
                <a:spcPts val="0"/>
              </a:spcAft>
              <a:buSzPts val="1400"/>
              <a:buChar char="-"/>
            </a:pPr>
            <a:r>
              <a:rPr lang="sl" sz="1400"/>
              <a:t>Socializem</a:t>
            </a:r>
            <a:endParaRPr sz="1400"/>
          </a:p>
          <a:p>
            <a:pPr indent="-317500" lvl="0" marL="457200" rtl="0" algn="l">
              <a:lnSpc>
                <a:spcPct val="150000"/>
              </a:lnSpc>
              <a:spcBef>
                <a:spcPts val="0"/>
              </a:spcBef>
              <a:spcAft>
                <a:spcPts val="0"/>
              </a:spcAft>
              <a:buSzPts val="1400"/>
              <a:buChar char="-"/>
            </a:pPr>
            <a:r>
              <a:rPr lang="sl" sz="1400"/>
              <a:t>Odsotnost ekonomske računice</a:t>
            </a:r>
            <a:endParaRPr sz="1400"/>
          </a:p>
          <a:p>
            <a:pPr indent="-317500" lvl="0" marL="457200" rtl="0" algn="l">
              <a:lnSpc>
                <a:spcPct val="150000"/>
              </a:lnSpc>
              <a:spcBef>
                <a:spcPts val="0"/>
              </a:spcBef>
              <a:spcAft>
                <a:spcPts val="0"/>
              </a:spcAft>
              <a:buSzPts val="1400"/>
              <a:buChar char="-"/>
            </a:pPr>
            <a:r>
              <a:rPr lang="sl" sz="1400"/>
              <a:t>Uničevanje kapitala</a:t>
            </a:r>
            <a:endParaRPr sz="1400"/>
          </a:p>
          <a:p>
            <a:pPr indent="-317500" lvl="0" marL="457200" rtl="0" algn="l">
              <a:lnSpc>
                <a:spcPct val="150000"/>
              </a:lnSpc>
              <a:spcBef>
                <a:spcPts val="0"/>
              </a:spcBef>
              <a:spcAft>
                <a:spcPts val="0"/>
              </a:spcAft>
              <a:buSzPts val="1400"/>
              <a:buChar char="-"/>
            </a:pPr>
            <a:r>
              <a:rPr lang="sl" sz="1400"/>
              <a:t>Zaviranje gospodarske rasti</a:t>
            </a:r>
            <a:endParaRPr sz="1400"/>
          </a:p>
          <a:p>
            <a:pPr indent="-317500" lvl="0" marL="457200" rtl="0" algn="l">
              <a:lnSpc>
                <a:spcPct val="150000"/>
              </a:lnSpc>
              <a:spcBef>
                <a:spcPts val="0"/>
              </a:spcBef>
              <a:spcAft>
                <a:spcPts val="0"/>
              </a:spcAft>
              <a:buSzPts val="1400"/>
              <a:buChar char="-"/>
            </a:pPr>
            <a:r>
              <a:rPr lang="sl" sz="1400"/>
              <a:t>Diskriminacija</a:t>
            </a:r>
            <a:endParaRPr sz="1400"/>
          </a:p>
          <a:p>
            <a:pPr indent="-317500" lvl="0" marL="457200" rtl="0" algn="l">
              <a:lnSpc>
                <a:spcPct val="150000"/>
              </a:lnSpc>
              <a:spcBef>
                <a:spcPts val="0"/>
              </a:spcBef>
              <a:spcAft>
                <a:spcPts val="0"/>
              </a:spcAft>
              <a:buSzPts val="1400"/>
              <a:buChar char="-"/>
            </a:pPr>
            <a:r>
              <a:rPr lang="sl" sz="1400"/>
              <a:t>Cenzura</a:t>
            </a:r>
            <a:endParaRPr sz="1400"/>
          </a:p>
          <a:p>
            <a:pPr indent="-317500" lvl="0" marL="457200" rtl="0" algn="l">
              <a:lnSpc>
                <a:spcPct val="150000"/>
              </a:lnSpc>
              <a:spcBef>
                <a:spcPts val="0"/>
              </a:spcBef>
              <a:spcAft>
                <a:spcPts val="0"/>
              </a:spcAft>
              <a:buSzPts val="1400"/>
              <a:buChar char="-"/>
            </a:pPr>
            <a:r>
              <a:rPr lang="sl" sz="1400"/>
              <a:t>Social credit score system</a:t>
            </a:r>
            <a:endParaRPr sz="1400"/>
          </a:p>
          <a:p>
            <a:pPr indent="-317500" lvl="0" marL="457200" rtl="0" algn="l">
              <a:lnSpc>
                <a:spcPct val="150000"/>
              </a:lnSpc>
              <a:spcBef>
                <a:spcPts val="0"/>
              </a:spcBef>
              <a:spcAft>
                <a:spcPts val="0"/>
              </a:spcAft>
              <a:buSzPts val="1400"/>
              <a:buChar char="-"/>
            </a:pPr>
            <a:r>
              <a:rPr lang="sl" sz="1400"/>
              <a:t>Kraja časa (Pot v suženjstvo)</a:t>
            </a:r>
            <a:endParaRPr sz="1400"/>
          </a:p>
          <a:p>
            <a:pPr indent="0" lvl="0" marL="457200" rtl="0" algn="l">
              <a:lnSpc>
                <a:spcPct val="150000"/>
              </a:lnSpc>
              <a:spcBef>
                <a:spcPts val="1200"/>
              </a:spcBef>
              <a:spcAft>
                <a:spcPts val="1200"/>
              </a:spcAft>
              <a:buNone/>
            </a:pPr>
            <a:r>
              <a:rPr b="1" lang="sl" sz="1635"/>
              <a:t>= </a:t>
            </a:r>
            <a:r>
              <a:rPr b="1" lang="sl" sz="1635"/>
              <a:t>Prisila</a:t>
            </a:r>
            <a:endParaRPr b="1" sz="1635"/>
          </a:p>
        </p:txBody>
      </p:sp>
      <p:pic>
        <p:nvPicPr>
          <p:cNvPr id="107" name="Google Shape;107;p19"/>
          <p:cNvPicPr preferRelativeResize="0"/>
          <p:nvPr/>
        </p:nvPicPr>
        <p:blipFill>
          <a:blip r:embed="rId3">
            <a:alphaModFix/>
          </a:blip>
          <a:stretch>
            <a:fillRect/>
          </a:stretch>
        </p:blipFill>
        <p:spPr>
          <a:xfrm>
            <a:off x="5715844" y="0"/>
            <a:ext cx="3428163"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Nevarnost hiperinflacije</a:t>
            </a:r>
            <a:endParaRPr/>
          </a:p>
        </p:txBody>
      </p:sp>
      <p:sp>
        <p:nvSpPr>
          <p:cNvPr id="113" name="Google Shape;113;p20"/>
          <p:cNvSpPr txBox="1"/>
          <p:nvPr>
            <p:ph idx="1" type="body"/>
          </p:nvPr>
        </p:nvSpPr>
        <p:spPr>
          <a:xfrm>
            <a:off x="96650" y="1152475"/>
            <a:ext cx="52830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lnSpc>
                <a:spcPct val="150000"/>
              </a:lnSpc>
              <a:spcBef>
                <a:spcPts val="0"/>
              </a:spcBef>
              <a:spcAft>
                <a:spcPts val="0"/>
              </a:spcAft>
              <a:buSzPct val="100000"/>
              <a:buChar char="-"/>
            </a:pPr>
            <a:r>
              <a:rPr lang="sl"/>
              <a:t>Odsotnost popravnega mehanizma kolapsa fiatnega kredita</a:t>
            </a:r>
            <a:endParaRPr/>
          </a:p>
          <a:p>
            <a:pPr indent="-317182" lvl="0" marL="457200" rtl="0" algn="l">
              <a:lnSpc>
                <a:spcPct val="150000"/>
              </a:lnSpc>
              <a:spcBef>
                <a:spcPts val="0"/>
              </a:spcBef>
              <a:spcAft>
                <a:spcPts val="0"/>
              </a:spcAft>
              <a:buSzPct val="100000"/>
              <a:buChar char="-"/>
            </a:pPr>
            <a:r>
              <a:rPr lang="sl"/>
              <a:t>Povrnitev/odpis dolga niža ponudbo denarja v fiatnemu sistemu</a:t>
            </a:r>
            <a:endParaRPr/>
          </a:p>
          <a:p>
            <a:pPr indent="-317182" lvl="0" marL="457200" rtl="0" algn="l">
              <a:lnSpc>
                <a:spcPct val="150000"/>
              </a:lnSpc>
              <a:spcBef>
                <a:spcPts val="0"/>
              </a:spcBef>
              <a:spcAft>
                <a:spcPts val="0"/>
              </a:spcAft>
              <a:buSzPct val="100000"/>
              <a:buChar char="-"/>
            </a:pPr>
            <a:r>
              <a:rPr lang="sl"/>
              <a:t>Kvantitativno sproščanje onemogoča zlom ponudbe denarja</a:t>
            </a:r>
            <a:endParaRPr/>
          </a:p>
          <a:p>
            <a:pPr indent="-317182" lvl="0" marL="457200" rtl="0" algn="l">
              <a:lnSpc>
                <a:spcPct val="150000"/>
              </a:lnSpc>
              <a:spcBef>
                <a:spcPts val="0"/>
              </a:spcBef>
              <a:spcAft>
                <a:spcPts val="0"/>
              </a:spcAft>
              <a:buSzPct val="100000"/>
              <a:buChar char="-"/>
            </a:pPr>
            <a:r>
              <a:rPr lang="sl"/>
              <a:t>Univerzalni temeljni dohodek</a:t>
            </a:r>
            <a:endParaRPr/>
          </a:p>
          <a:p>
            <a:pPr indent="-317182" lvl="0" marL="457200" rtl="0" algn="l">
              <a:lnSpc>
                <a:spcPct val="150000"/>
              </a:lnSpc>
              <a:spcBef>
                <a:spcPts val="0"/>
              </a:spcBef>
              <a:spcAft>
                <a:spcPts val="0"/>
              </a:spcAft>
              <a:buSzPct val="100000"/>
              <a:buChar char="-"/>
            </a:pPr>
            <a:r>
              <a:rPr lang="sl"/>
              <a:t>Ni varovalke, ki bi preprečevala nenehno rast cen, če CBDC postane čisti digitalni blagovni denar</a:t>
            </a:r>
            <a:endParaRPr/>
          </a:p>
          <a:p>
            <a:pPr indent="-317182" lvl="0" marL="457200" rtl="0" algn="l">
              <a:lnSpc>
                <a:spcPct val="150000"/>
              </a:lnSpc>
              <a:spcBef>
                <a:spcPts val="0"/>
              </a:spcBef>
              <a:spcAft>
                <a:spcPts val="0"/>
              </a:spcAft>
              <a:buSzPct val="100000"/>
              <a:buChar char="-"/>
            </a:pPr>
            <a:r>
              <a:rPr lang="sl"/>
              <a:t>Centralizacija izdaje posojil(rudarjenje fiata) &gt;&gt; nevarnost (še bolj)avtoritarnega režima</a:t>
            </a:r>
            <a:endParaRPr/>
          </a:p>
        </p:txBody>
      </p:sp>
      <p:pic>
        <p:nvPicPr>
          <p:cNvPr id="114" name="Google Shape;114;p20"/>
          <p:cNvPicPr preferRelativeResize="0"/>
          <p:nvPr/>
        </p:nvPicPr>
        <p:blipFill>
          <a:blip r:embed="rId3">
            <a:alphaModFix/>
          </a:blip>
          <a:stretch>
            <a:fillRect/>
          </a:stretch>
        </p:blipFill>
        <p:spPr>
          <a:xfrm>
            <a:off x="5379597" y="1317000"/>
            <a:ext cx="3764275" cy="250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l"/>
              <a:t>Bitcoin</a:t>
            </a:r>
            <a:endParaRPr/>
          </a:p>
        </p:txBody>
      </p:sp>
      <p:sp>
        <p:nvSpPr>
          <p:cNvPr id="120" name="Google Shape;120;p21"/>
          <p:cNvSpPr txBox="1"/>
          <p:nvPr>
            <p:ph idx="1" type="body"/>
          </p:nvPr>
        </p:nvSpPr>
        <p:spPr>
          <a:xfrm>
            <a:off x="311700" y="1152475"/>
            <a:ext cx="50112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i="1" lang="sl"/>
              <a:t>Prostotržna alternativa centralnemu bančništvu</a:t>
            </a:r>
            <a:endParaRPr b="1" i="1"/>
          </a:p>
          <a:p>
            <a:pPr indent="-334327" lvl="0" marL="457200" rtl="0" algn="l">
              <a:lnSpc>
                <a:spcPct val="150000"/>
              </a:lnSpc>
              <a:spcBef>
                <a:spcPts val="1200"/>
              </a:spcBef>
              <a:spcAft>
                <a:spcPts val="0"/>
              </a:spcAft>
              <a:buSzPct val="100000"/>
              <a:buChar char="-"/>
            </a:pPr>
            <a:r>
              <a:rPr lang="sl"/>
              <a:t>Nima centralne avtoritete, ki bi lahko povečevala količino kovancev</a:t>
            </a:r>
            <a:endParaRPr/>
          </a:p>
          <a:p>
            <a:pPr indent="-334327" lvl="0" marL="457200" rtl="0" algn="l">
              <a:lnSpc>
                <a:spcPct val="150000"/>
              </a:lnSpc>
              <a:spcBef>
                <a:spcPts val="0"/>
              </a:spcBef>
              <a:spcAft>
                <a:spcPts val="0"/>
              </a:spcAft>
              <a:buSzPct val="100000"/>
              <a:buChar char="-"/>
            </a:pPr>
            <a:r>
              <a:rPr lang="sl"/>
              <a:t>Denar, sprejet brez prisile</a:t>
            </a:r>
            <a:endParaRPr/>
          </a:p>
          <a:p>
            <a:pPr indent="-334327" lvl="0" marL="457200" rtl="0" algn="l">
              <a:lnSpc>
                <a:spcPct val="150000"/>
              </a:lnSpc>
              <a:spcBef>
                <a:spcPts val="0"/>
              </a:spcBef>
              <a:spcAft>
                <a:spcPts val="0"/>
              </a:spcAft>
              <a:buSzPct val="100000"/>
              <a:buChar char="-"/>
            </a:pPr>
            <a:r>
              <a:rPr lang="sl"/>
              <a:t>Najtrša oblika denarja v zgodovini</a:t>
            </a:r>
            <a:endParaRPr/>
          </a:p>
          <a:p>
            <a:pPr indent="-334327" lvl="0" marL="457200" rtl="0" algn="l">
              <a:lnSpc>
                <a:spcPct val="150000"/>
              </a:lnSpc>
              <a:spcBef>
                <a:spcPts val="0"/>
              </a:spcBef>
              <a:spcAft>
                <a:spcPts val="0"/>
              </a:spcAft>
              <a:buSzPct val="100000"/>
              <a:buChar char="-"/>
            </a:pPr>
            <a:r>
              <a:rPr lang="sl"/>
              <a:t>Najboljša oblika lastnine v zgodovini</a:t>
            </a:r>
            <a:endParaRPr/>
          </a:p>
          <a:p>
            <a:pPr indent="-334327" lvl="0" marL="457200" rtl="0" algn="l">
              <a:lnSpc>
                <a:spcPct val="150000"/>
              </a:lnSpc>
              <a:spcBef>
                <a:spcPts val="0"/>
              </a:spcBef>
              <a:spcAft>
                <a:spcPts val="0"/>
              </a:spcAft>
              <a:buSzPct val="100000"/>
              <a:buChar char="-"/>
            </a:pPr>
            <a:r>
              <a:rPr lang="sl"/>
              <a:t>Absolutno (</a:t>
            </a:r>
            <a:r>
              <a:rPr lang="sl">
                <a:solidFill>
                  <a:srgbClr val="FF0000"/>
                </a:solidFill>
              </a:rPr>
              <a:t>=!</a:t>
            </a:r>
            <a:r>
              <a:rPr lang="sl"/>
              <a:t> relativno) redka dobrina</a:t>
            </a:r>
            <a:endParaRPr/>
          </a:p>
          <a:p>
            <a:pPr indent="-334327" lvl="0" marL="457200" rtl="0" algn="l">
              <a:lnSpc>
                <a:spcPct val="150000"/>
              </a:lnSpc>
              <a:spcBef>
                <a:spcPts val="0"/>
              </a:spcBef>
              <a:spcAft>
                <a:spcPts val="0"/>
              </a:spcAft>
              <a:buSzPct val="100000"/>
              <a:buChar char="-"/>
            </a:pPr>
            <a:r>
              <a:rPr lang="sl"/>
              <a:t>Denar, ki zaobide vpliv oblasti in je odporen na zunanje napade</a:t>
            </a:r>
            <a:endParaRPr/>
          </a:p>
        </p:txBody>
      </p:sp>
      <p:pic>
        <p:nvPicPr>
          <p:cNvPr id="121" name="Google Shape;121;p21"/>
          <p:cNvPicPr preferRelativeResize="0"/>
          <p:nvPr/>
        </p:nvPicPr>
        <p:blipFill>
          <a:blip r:embed="rId3">
            <a:alphaModFix/>
          </a:blip>
          <a:stretch>
            <a:fillRect/>
          </a:stretch>
        </p:blipFill>
        <p:spPr>
          <a:xfrm>
            <a:off x="5323025" y="661263"/>
            <a:ext cx="3820975"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